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2" r:id="rId2"/>
    <p:sldId id="277" r:id="rId3"/>
    <p:sldId id="278" r:id="rId4"/>
    <p:sldId id="279" r:id="rId5"/>
    <p:sldId id="280" r:id="rId6"/>
    <p:sldId id="282" r:id="rId7"/>
    <p:sldId id="281" r:id="rId8"/>
    <p:sldId id="283" r:id="rId9"/>
    <p:sldId id="284" r:id="rId10"/>
    <p:sldId id="285" r:id="rId11"/>
    <p:sldId id="286" r:id="rId12"/>
    <p:sldId id="287" r:id="rId13"/>
    <p:sldId id="288" r:id="rId14"/>
    <p:sldId id="289" r:id="rId15"/>
    <p:sldId id="290" r:id="rId16"/>
    <p:sldId id="291" r:id="rId17"/>
    <p:sldId id="292" r:id="rId18"/>
    <p:sldId id="293" r:id="rId19"/>
    <p:sldId id="294" r:id="rId20"/>
  </p:sldIdLst>
  <p:sldSz cx="12192000" cy="6858000"/>
  <p:notesSz cx="6858000" cy="91440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7491"/>
    <a:srgbClr val="72437B"/>
    <a:srgbClr val="E6B648"/>
    <a:srgbClr val="4C416B"/>
    <a:srgbClr val="B9DEDF"/>
    <a:srgbClr val="E9E7D0"/>
    <a:srgbClr val="EDCB7D"/>
    <a:srgbClr val="EAC162"/>
    <a:srgbClr val="F2DCA9"/>
    <a:srgbClr val="FAF9F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352" autoAdjust="0"/>
    <p:restoredTop sz="94660"/>
  </p:normalViewPr>
  <p:slideViewPr>
    <p:cSldViewPr snapToGrid="0">
      <p:cViewPr varScale="1">
        <p:scale>
          <a:sx n="109" d="100"/>
          <a:sy n="109" d="100"/>
        </p:scale>
        <p:origin x="138"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7308E-CE0B-4937-BBC5-4EC38D96431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PH"/>
          </a:p>
        </p:txBody>
      </p:sp>
      <p:sp>
        <p:nvSpPr>
          <p:cNvPr id="3" name="Subtitle 2">
            <a:extLst>
              <a:ext uri="{FF2B5EF4-FFF2-40B4-BE49-F238E27FC236}">
                <a16:creationId xmlns:a16="http://schemas.microsoft.com/office/drawing/2014/main" id="{B088103B-EF45-4DA4-8015-E5EE3CC424F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PH"/>
          </a:p>
        </p:txBody>
      </p:sp>
      <p:sp>
        <p:nvSpPr>
          <p:cNvPr id="4" name="Date Placeholder 3">
            <a:extLst>
              <a:ext uri="{FF2B5EF4-FFF2-40B4-BE49-F238E27FC236}">
                <a16:creationId xmlns:a16="http://schemas.microsoft.com/office/drawing/2014/main" id="{1E4F105A-A335-4CC4-A1D3-A3DB4F795F65}"/>
              </a:ext>
            </a:extLst>
          </p:cNvPr>
          <p:cNvSpPr>
            <a:spLocks noGrp="1"/>
          </p:cNvSpPr>
          <p:nvPr>
            <p:ph type="dt" sz="half" idx="10"/>
          </p:nvPr>
        </p:nvSpPr>
        <p:spPr/>
        <p:txBody>
          <a:bodyPr/>
          <a:lstStyle/>
          <a:p>
            <a:fld id="{D7B21475-22D2-4A7B-A740-B37486A12F20}" type="datetimeFigureOut">
              <a:rPr lang="en-PH" smtClean="0"/>
              <a:t>13/02/2020</a:t>
            </a:fld>
            <a:endParaRPr lang="en-PH"/>
          </a:p>
        </p:txBody>
      </p:sp>
      <p:sp>
        <p:nvSpPr>
          <p:cNvPr id="5" name="Footer Placeholder 4">
            <a:extLst>
              <a:ext uri="{FF2B5EF4-FFF2-40B4-BE49-F238E27FC236}">
                <a16:creationId xmlns:a16="http://schemas.microsoft.com/office/drawing/2014/main" id="{9A1A5D6E-A00C-4F9E-AD24-7794794F64F0}"/>
              </a:ext>
            </a:extLst>
          </p:cNvPr>
          <p:cNvSpPr>
            <a:spLocks noGrp="1"/>
          </p:cNvSpPr>
          <p:nvPr>
            <p:ph type="ftr" sz="quarter" idx="11"/>
          </p:nvPr>
        </p:nvSpPr>
        <p:spPr/>
        <p:txBody>
          <a:bodyPr/>
          <a:lstStyle/>
          <a:p>
            <a:endParaRPr lang="en-PH"/>
          </a:p>
        </p:txBody>
      </p:sp>
      <p:sp>
        <p:nvSpPr>
          <p:cNvPr id="6" name="Slide Number Placeholder 5">
            <a:extLst>
              <a:ext uri="{FF2B5EF4-FFF2-40B4-BE49-F238E27FC236}">
                <a16:creationId xmlns:a16="http://schemas.microsoft.com/office/drawing/2014/main" id="{F652AD8B-CC47-4605-8625-0EBBB98A02D2}"/>
              </a:ext>
            </a:extLst>
          </p:cNvPr>
          <p:cNvSpPr>
            <a:spLocks noGrp="1"/>
          </p:cNvSpPr>
          <p:nvPr>
            <p:ph type="sldNum" sz="quarter" idx="12"/>
          </p:nvPr>
        </p:nvSpPr>
        <p:spPr/>
        <p:txBody>
          <a:bodyPr/>
          <a:lstStyle/>
          <a:p>
            <a:fld id="{207E53EF-6345-4E51-BBBE-20BA9ED5F0B7}" type="slidenum">
              <a:rPr lang="en-PH" smtClean="0"/>
              <a:t>‹#›</a:t>
            </a:fld>
            <a:endParaRPr lang="en-PH"/>
          </a:p>
        </p:txBody>
      </p:sp>
    </p:spTree>
    <p:extLst>
      <p:ext uri="{BB962C8B-B14F-4D97-AF65-F5344CB8AC3E}">
        <p14:creationId xmlns:p14="http://schemas.microsoft.com/office/powerpoint/2010/main" val="21114801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B5267-4CDE-4CD7-9032-42DB949B4695}"/>
              </a:ext>
            </a:extLst>
          </p:cNvPr>
          <p:cNvSpPr>
            <a:spLocks noGrp="1"/>
          </p:cNvSpPr>
          <p:nvPr>
            <p:ph type="title"/>
          </p:nvPr>
        </p:nvSpPr>
        <p:spPr/>
        <p:txBody>
          <a:bodyPr/>
          <a:lstStyle/>
          <a:p>
            <a:r>
              <a:rPr lang="en-US"/>
              <a:t>Click to edit Master title style</a:t>
            </a:r>
            <a:endParaRPr lang="en-PH"/>
          </a:p>
        </p:txBody>
      </p:sp>
      <p:sp>
        <p:nvSpPr>
          <p:cNvPr id="3" name="Vertical Text Placeholder 2">
            <a:extLst>
              <a:ext uri="{FF2B5EF4-FFF2-40B4-BE49-F238E27FC236}">
                <a16:creationId xmlns:a16="http://schemas.microsoft.com/office/drawing/2014/main" id="{48E2FD4E-6A32-40FB-8040-1B124A042F5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a16="http://schemas.microsoft.com/office/drawing/2014/main" id="{44069470-687F-4B07-8213-42587346E389}"/>
              </a:ext>
            </a:extLst>
          </p:cNvPr>
          <p:cNvSpPr>
            <a:spLocks noGrp="1"/>
          </p:cNvSpPr>
          <p:nvPr>
            <p:ph type="dt" sz="half" idx="10"/>
          </p:nvPr>
        </p:nvSpPr>
        <p:spPr/>
        <p:txBody>
          <a:bodyPr/>
          <a:lstStyle/>
          <a:p>
            <a:fld id="{D7B21475-22D2-4A7B-A740-B37486A12F20}" type="datetimeFigureOut">
              <a:rPr lang="en-PH" smtClean="0"/>
              <a:t>13/02/2020</a:t>
            </a:fld>
            <a:endParaRPr lang="en-PH"/>
          </a:p>
        </p:txBody>
      </p:sp>
      <p:sp>
        <p:nvSpPr>
          <p:cNvPr id="5" name="Footer Placeholder 4">
            <a:extLst>
              <a:ext uri="{FF2B5EF4-FFF2-40B4-BE49-F238E27FC236}">
                <a16:creationId xmlns:a16="http://schemas.microsoft.com/office/drawing/2014/main" id="{E07C8207-82F1-4487-898E-EE510B3E372D}"/>
              </a:ext>
            </a:extLst>
          </p:cNvPr>
          <p:cNvSpPr>
            <a:spLocks noGrp="1"/>
          </p:cNvSpPr>
          <p:nvPr>
            <p:ph type="ftr" sz="quarter" idx="11"/>
          </p:nvPr>
        </p:nvSpPr>
        <p:spPr/>
        <p:txBody>
          <a:bodyPr/>
          <a:lstStyle/>
          <a:p>
            <a:endParaRPr lang="en-PH"/>
          </a:p>
        </p:txBody>
      </p:sp>
      <p:sp>
        <p:nvSpPr>
          <p:cNvPr id="6" name="Slide Number Placeholder 5">
            <a:extLst>
              <a:ext uri="{FF2B5EF4-FFF2-40B4-BE49-F238E27FC236}">
                <a16:creationId xmlns:a16="http://schemas.microsoft.com/office/drawing/2014/main" id="{1CE1AA61-2D3A-4F05-9218-B0E67426EC4F}"/>
              </a:ext>
            </a:extLst>
          </p:cNvPr>
          <p:cNvSpPr>
            <a:spLocks noGrp="1"/>
          </p:cNvSpPr>
          <p:nvPr>
            <p:ph type="sldNum" sz="quarter" idx="12"/>
          </p:nvPr>
        </p:nvSpPr>
        <p:spPr/>
        <p:txBody>
          <a:bodyPr/>
          <a:lstStyle/>
          <a:p>
            <a:fld id="{207E53EF-6345-4E51-BBBE-20BA9ED5F0B7}" type="slidenum">
              <a:rPr lang="en-PH" smtClean="0"/>
              <a:t>‹#›</a:t>
            </a:fld>
            <a:endParaRPr lang="en-PH"/>
          </a:p>
        </p:txBody>
      </p:sp>
    </p:spTree>
    <p:extLst>
      <p:ext uri="{BB962C8B-B14F-4D97-AF65-F5344CB8AC3E}">
        <p14:creationId xmlns:p14="http://schemas.microsoft.com/office/powerpoint/2010/main" val="452122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7858CB0-609E-4FB8-BEA2-57A80101EA6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PH"/>
          </a:p>
        </p:txBody>
      </p:sp>
      <p:sp>
        <p:nvSpPr>
          <p:cNvPr id="3" name="Vertical Text Placeholder 2">
            <a:extLst>
              <a:ext uri="{FF2B5EF4-FFF2-40B4-BE49-F238E27FC236}">
                <a16:creationId xmlns:a16="http://schemas.microsoft.com/office/drawing/2014/main" id="{51D2B21C-D8CE-496E-AF97-DA5659D1D62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a16="http://schemas.microsoft.com/office/drawing/2014/main" id="{BC2EC234-18FF-4FE0-974A-CCA880EA6B23}"/>
              </a:ext>
            </a:extLst>
          </p:cNvPr>
          <p:cNvSpPr>
            <a:spLocks noGrp="1"/>
          </p:cNvSpPr>
          <p:nvPr>
            <p:ph type="dt" sz="half" idx="10"/>
          </p:nvPr>
        </p:nvSpPr>
        <p:spPr/>
        <p:txBody>
          <a:bodyPr/>
          <a:lstStyle/>
          <a:p>
            <a:fld id="{D7B21475-22D2-4A7B-A740-B37486A12F20}" type="datetimeFigureOut">
              <a:rPr lang="en-PH" smtClean="0"/>
              <a:t>13/02/2020</a:t>
            </a:fld>
            <a:endParaRPr lang="en-PH"/>
          </a:p>
        </p:txBody>
      </p:sp>
      <p:sp>
        <p:nvSpPr>
          <p:cNvPr id="5" name="Footer Placeholder 4">
            <a:extLst>
              <a:ext uri="{FF2B5EF4-FFF2-40B4-BE49-F238E27FC236}">
                <a16:creationId xmlns:a16="http://schemas.microsoft.com/office/drawing/2014/main" id="{220DD9AE-6FC6-486A-9E36-89CDF7250B65}"/>
              </a:ext>
            </a:extLst>
          </p:cNvPr>
          <p:cNvSpPr>
            <a:spLocks noGrp="1"/>
          </p:cNvSpPr>
          <p:nvPr>
            <p:ph type="ftr" sz="quarter" idx="11"/>
          </p:nvPr>
        </p:nvSpPr>
        <p:spPr/>
        <p:txBody>
          <a:bodyPr/>
          <a:lstStyle/>
          <a:p>
            <a:endParaRPr lang="en-PH"/>
          </a:p>
        </p:txBody>
      </p:sp>
      <p:sp>
        <p:nvSpPr>
          <p:cNvPr id="6" name="Slide Number Placeholder 5">
            <a:extLst>
              <a:ext uri="{FF2B5EF4-FFF2-40B4-BE49-F238E27FC236}">
                <a16:creationId xmlns:a16="http://schemas.microsoft.com/office/drawing/2014/main" id="{717437D7-0894-4C2C-91E7-F87A93F1614D}"/>
              </a:ext>
            </a:extLst>
          </p:cNvPr>
          <p:cNvSpPr>
            <a:spLocks noGrp="1"/>
          </p:cNvSpPr>
          <p:nvPr>
            <p:ph type="sldNum" sz="quarter" idx="12"/>
          </p:nvPr>
        </p:nvSpPr>
        <p:spPr/>
        <p:txBody>
          <a:bodyPr/>
          <a:lstStyle/>
          <a:p>
            <a:fld id="{207E53EF-6345-4E51-BBBE-20BA9ED5F0B7}" type="slidenum">
              <a:rPr lang="en-PH" smtClean="0"/>
              <a:t>‹#›</a:t>
            </a:fld>
            <a:endParaRPr lang="en-PH"/>
          </a:p>
        </p:txBody>
      </p:sp>
    </p:spTree>
    <p:extLst>
      <p:ext uri="{BB962C8B-B14F-4D97-AF65-F5344CB8AC3E}">
        <p14:creationId xmlns:p14="http://schemas.microsoft.com/office/powerpoint/2010/main" val="3514948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72ED1-8C89-41B3-81E8-6DC82C1A374B}"/>
              </a:ext>
            </a:extLst>
          </p:cNvPr>
          <p:cNvSpPr>
            <a:spLocks noGrp="1"/>
          </p:cNvSpPr>
          <p:nvPr>
            <p:ph type="title"/>
          </p:nvPr>
        </p:nvSpPr>
        <p:spPr/>
        <p:txBody>
          <a:bodyPr/>
          <a:lstStyle/>
          <a:p>
            <a:r>
              <a:rPr lang="en-US"/>
              <a:t>Click to edit Master title style</a:t>
            </a:r>
            <a:endParaRPr lang="en-PH"/>
          </a:p>
        </p:txBody>
      </p:sp>
      <p:sp>
        <p:nvSpPr>
          <p:cNvPr id="3" name="Content Placeholder 2">
            <a:extLst>
              <a:ext uri="{FF2B5EF4-FFF2-40B4-BE49-F238E27FC236}">
                <a16:creationId xmlns:a16="http://schemas.microsoft.com/office/drawing/2014/main" id="{EB397DDC-5EA4-4E54-9CD0-ADCDAD9C3E7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a16="http://schemas.microsoft.com/office/drawing/2014/main" id="{F86F68A5-E41B-49F3-B039-1470C05F40BD}"/>
              </a:ext>
            </a:extLst>
          </p:cNvPr>
          <p:cNvSpPr>
            <a:spLocks noGrp="1"/>
          </p:cNvSpPr>
          <p:nvPr>
            <p:ph type="dt" sz="half" idx="10"/>
          </p:nvPr>
        </p:nvSpPr>
        <p:spPr/>
        <p:txBody>
          <a:bodyPr/>
          <a:lstStyle/>
          <a:p>
            <a:fld id="{D7B21475-22D2-4A7B-A740-B37486A12F20}" type="datetimeFigureOut">
              <a:rPr lang="en-PH" smtClean="0"/>
              <a:t>13/02/2020</a:t>
            </a:fld>
            <a:endParaRPr lang="en-PH"/>
          </a:p>
        </p:txBody>
      </p:sp>
      <p:sp>
        <p:nvSpPr>
          <p:cNvPr id="5" name="Footer Placeholder 4">
            <a:extLst>
              <a:ext uri="{FF2B5EF4-FFF2-40B4-BE49-F238E27FC236}">
                <a16:creationId xmlns:a16="http://schemas.microsoft.com/office/drawing/2014/main" id="{DFE86DB1-BEDE-48CA-86D8-E2B5BC185CFE}"/>
              </a:ext>
            </a:extLst>
          </p:cNvPr>
          <p:cNvSpPr>
            <a:spLocks noGrp="1"/>
          </p:cNvSpPr>
          <p:nvPr>
            <p:ph type="ftr" sz="quarter" idx="11"/>
          </p:nvPr>
        </p:nvSpPr>
        <p:spPr/>
        <p:txBody>
          <a:bodyPr/>
          <a:lstStyle/>
          <a:p>
            <a:endParaRPr lang="en-PH"/>
          </a:p>
        </p:txBody>
      </p:sp>
      <p:sp>
        <p:nvSpPr>
          <p:cNvPr id="6" name="Slide Number Placeholder 5">
            <a:extLst>
              <a:ext uri="{FF2B5EF4-FFF2-40B4-BE49-F238E27FC236}">
                <a16:creationId xmlns:a16="http://schemas.microsoft.com/office/drawing/2014/main" id="{FF37F4A1-09C4-4BC1-923D-F8B8F15A0AA0}"/>
              </a:ext>
            </a:extLst>
          </p:cNvPr>
          <p:cNvSpPr>
            <a:spLocks noGrp="1"/>
          </p:cNvSpPr>
          <p:nvPr>
            <p:ph type="sldNum" sz="quarter" idx="12"/>
          </p:nvPr>
        </p:nvSpPr>
        <p:spPr/>
        <p:txBody>
          <a:bodyPr/>
          <a:lstStyle/>
          <a:p>
            <a:fld id="{207E53EF-6345-4E51-BBBE-20BA9ED5F0B7}" type="slidenum">
              <a:rPr lang="en-PH" smtClean="0"/>
              <a:t>‹#›</a:t>
            </a:fld>
            <a:endParaRPr lang="en-PH"/>
          </a:p>
        </p:txBody>
      </p:sp>
    </p:spTree>
    <p:extLst>
      <p:ext uri="{BB962C8B-B14F-4D97-AF65-F5344CB8AC3E}">
        <p14:creationId xmlns:p14="http://schemas.microsoft.com/office/powerpoint/2010/main" val="3529510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7E676-7CF1-4EC7-A224-88604D5CD7A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PH"/>
          </a:p>
        </p:txBody>
      </p:sp>
      <p:sp>
        <p:nvSpPr>
          <p:cNvPr id="3" name="Text Placeholder 2">
            <a:extLst>
              <a:ext uri="{FF2B5EF4-FFF2-40B4-BE49-F238E27FC236}">
                <a16:creationId xmlns:a16="http://schemas.microsoft.com/office/drawing/2014/main" id="{ABB868A0-E9A1-4F3D-9A2D-836F8E08F62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75CCD9A-9762-4B14-8338-A14C2614E97F}"/>
              </a:ext>
            </a:extLst>
          </p:cNvPr>
          <p:cNvSpPr>
            <a:spLocks noGrp="1"/>
          </p:cNvSpPr>
          <p:nvPr>
            <p:ph type="dt" sz="half" idx="10"/>
          </p:nvPr>
        </p:nvSpPr>
        <p:spPr/>
        <p:txBody>
          <a:bodyPr/>
          <a:lstStyle/>
          <a:p>
            <a:fld id="{D7B21475-22D2-4A7B-A740-B37486A12F20}" type="datetimeFigureOut">
              <a:rPr lang="en-PH" smtClean="0"/>
              <a:t>13/02/2020</a:t>
            </a:fld>
            <a:endParaRPr lang="en-PH"/>
          </a:p>
        </p:txBody>
      </p:sp>
      <p:sp>
        <p:nvSpPr>
          <p:cNvPr id="5" name="Footer Placeholder 4">
            <a:extLst>
              <a:ext uri="{FF2B5EF4-FFF2-40B4-BE49-F238E27FC236}">
                <a16:creationId xmlns:a16="http://schemas.microsoft.com/office/drawing/2014/main" id="{A5D22ACD-CFCB-4C13-963D-3520BC486C72}"/>
              </a:ext>
            </a:extLst>
          </p:cNvPr>
          <p:cNvSpPr>
            <a:spLocks noGrp="1"/>
          </p:cNvSpPr>
          <p:nvPr>
            <p:ph type="ftr" sz="quarter" idx="11"/>
          </p:nvPr>
        </p:nvSpPr>
        <p:spPr/>
        <p:txBody>
          <a:bodyPr/>
          <a:lstStyle/>
          <a:p>
            <a:endParaRPr lang="en-PH"/>
          </a:p>
        </p:txBody>
      </p:sp>
      <p:sp>
        <p:nvSpPr>
          <p:cNvPr id="6" name="Slide Number Placeholder 5">
            <a:extLst>
              <a:ext uri="{FF2B5EF4-FFF2-40B4-BE49-F238E27FC236}">
                <a16:creationId xmlns:a16="http://schemas.microsoft.com/office/drawing/2014/main" id="{2E9FB634-F78E-45B8-A86D-2F40890CCBD7}"/>
              </a:ext>
            </a:extLst>
          </p:cNvPr>
          <p:cNvSpPr>
            <a:spLocks noGrp="1"/>
          </p:cNvSpPr>
          <p:nvPr>
            <p:ph type="sldNum" sz="quarter" idx="12"/>
          </p:nvPr>
        </p:nvSpPr>
        <p:spPr/>
        <p:txBody>
          <a:bodyPr/>
          <a:lstStyle/>
          <a:p>
            <a:fld id="{207E53EF-6345-4E51-BBBE-20BA9ED5F0B7}" type="slidenum">
              <a:rPr lang="en-PH" smtClean="0"/>
              <a:t>‹#›</a:t>
            </a:fld>
            <a:endParaRPr lang="en-PH"/>
          </a:p>
        </p:txBody>
      </p:sp>
    </p:spTree>
    <p:extLst>
      <p:ext uri="{BB962C8B-B14F-4D97-AF65-F5344CB8AC3E}">
        <p14:creationId xmlns:p14="http://schemas.microsoft.com/office/powerpoint/2010/main" val="62844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F198D-9C4E-42BA-81FE-BB62721C753F}"/>
              </a:ext>
            </a:extLst>
          </p:cNvPr>
          <p:cNvSpPr>
            <a:spLocks noGrp="1"/>
          </p:cNvSpPr>
          <p:nvPr>
            <p:ph type="title"/>
          </p:nvPr>
        </p:nvSpPr>
        <p:spPr/>
        <p:txBody>
          <a:bodyPr/>
          <a:lstStyle/>
          <a:p>
            <a:r>
              <a:rPr lang="en-US"/>
              <a:t>Click to edit Master title style</a:t>
            </a:r>
            <a:endParaRPr lang="en-PH"/>
          </a:p>
        </p:txBody>
      </p:sp>
      <p:sp>
        <p:nvSpPr>
          <p:cNvPr id="3" name="Content Placeholder 2">
            <a:extLst>
              <a:ext uri="{FF2B5EF4-FFF2-40B4-BE49-F238E27FC236}">
                <a16:creationId xmlns:a16="http://schemas.microsoft.com/office/drawing/2014/main" id="{5CCF4612-34E8-433F-849A-B060ACCF8FD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Content Placeholder 3">
            <a:extLst>
              <a:ext uri="{FF2B5EF4-FFF2-40B4-BE49-F238E27FC236}">
                <a16:creationId xmlns:a16="http://schemas.microsoft.com/office/drawing/2014/main" id="{45342359-6BF6-440C-8CCC-B104D8A681C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5" name="Date Placeholder 4">
            <a:extLst>
              <a:ext uri="{FF2B5EF4-FFF2-40B4-BE49-F238E27FC236}">
                <a16:creationId xmlns:a16="http://schemas.microsoft.com/office/drawing/2014/main" id="{9B5FD5DC-108B-4CA1-8563-1CEC9011504B}"/>
              </a:ext>
            </a:extLst>
          </p:cNvPr>
          <p:cNvSpPr>
            <a:spLocks noGrp="1"/>
          </p:cNvSpPr>
          <p:nvPr>
            <p:ph type="dt" sz="half" idx="10"/>
          </p:nvPr>
        </p:nvSpPr>
        <p:spPr/>
        <p:txBody>
          <a:bodyPr/>
          <a:lstStyle/>
          <a:p>
            <a:fld id="{D7B21475-22D2-4A7B-A740-B37486A12F20}" type="datetimeFigureOut">
              <a:rPr lang="en-PH" smtClean="0"/>
              <a:t>13/02/2020</a:t>
            </a:fld>
            <a:endParaRPr lang="en-PH"/>
          </a:p>
        </p:txBody>
      </p:sp>
      <p:sp>
        <p:nvSpPr>
          <p:cNvPr id="6" name="Footer Placeholder 5">
            <a:extLst>
              <a:ext uri="{FF2B5EF4-FFF2-40B4-BE49-F238E27FC236}">
                <a16:creationId xmlns:a16="http://schemas.microsoft.com/office/drawing/2014/main" id="{8F1344C6-7545-4A27-98CD-3771B2B95D3D}"/>
              </a:ext>
            </a:extLst>
          </p:cNvPr>
          <p:cNvSpPr>
            <a:spLocks noGrp="1"/>
          </p:cNvSpPr>
          <p:nvPr>
            <p:ph type="ftr" sz="quarter" idx="11"/>
          </p:nvPr>
        </p:nvSpPr>
        <p:spPr/>
        <p:txBody>
          <a:bodyPr/>
          <a:lstStyle/>
          <a:p>
            <a:endParaRPr lang="en-PH"/>
          </a:p>
        </p:txBody>
      </p:sp>
      <p:sp>
        <p:nvSpPr>
          <p:cNvPr id="7" name="Slide Number Placeholder 6">
            <a:extLst>
              <a:ext uri="{FF2B5EF4-FFF2-40B4-BE49-F238E27FC236}">
                <a16:creationId xmlns:a16="http://schemas.microsoft.com/office/drawing/2014/main" id="{CE1EB2E5-8814-4383-8937-B4A93F1B097D}"/>
              </a:ext>
            </a:extLst>
          </p:cNvPr>
          <p:cNvSpPr>
            <a:spLocks noGrp="1"/>
          </p:cNvSpPr>
          <p:nvPr>
            <p:ph type="sldNum" sz="quarter" idx="12"/>
          </p:nvPr>
        </p:nvSpPr>
        <p:spPr/>
        <p:txBody>
          <a:bodyPr/>
          <a:lstStyle/>
          <a:p>
            <a:fld id="{207E53EF-6345-4E51-BBBE-20BA9ED5F0B7}" type="slidenum">
              <a:rPr lang="en-PH" smtClean="0"/>
              <a:t>‹#›</a:t>
            </a:fld>
            <a:endParaRPr lang="en-PH"/>
          </a:p>
        </p:txBody>
      </p:sp>
    </p:spTree>
    <p:extLst>
      <p:ext uri="{BB962C8B-B14F-4D97-AF65-F5344CB8AC3E}">
        <p14:creationId xmlns:p14="http://schemas.microsoft.com/office/powerpoint/2010/main" val="3053379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C3DCB-AD8A-4E3C-BB88-2E4D4EBB2580}"/>
              </a:ext>
            </a:extLst>
          </p:cNvPr>
          <p:cNvSpPr>
            <a:spLocks noGrp="1"/>
          </p:cNvSpPr>
          <p:nvPr>
            <p:ph type="title"/>
          </p:nvPr>
        </p:nvSpPr>
        <p:spPr>
          <a:xfrm>
            <a:off x="839788" y="365125"/>
            <a:ext cx="10515600" cy="1325563"/>
          </a:xfrm>
        </p:spPr>
        <p:txBody>
          <a:bodyPr/>
          <a:lstStyle/>
          <a:p>
            <a:r>
              <a:rPr lang="en-US"/>
              <a:t>Click to edit Master title style</a:t>
            </a:r>
            <a:endParaRPr lang="en-PH"/>
          </a:p>
        </p:txBody>
      </p:sp>
      <p:sp>
        <p:nvSpPr>
          <p:cNvPr id="3" name="Text Placeholder 2">
            <a:extLst>
              <a:ext uri="{FF2B5EF4-FFF2-40B4-BE49-F238E27FC236}">
                <a16:creationId xmlns:a16="http://schemas.microsoft.com/office/drawing/2014/main" id="{BE58994C-B3F2-4DA4-9F35-36293304B5A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3BBD4D3-44AA-48A7-BA10-18A2BB1D1EA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5" name="Text Placeholder 4">
            <a:extLst>
              <a:ext uri="{FF2B5EF4-FFF2-40B4-BE49-F238E27FC236}">
                <a16:creationId xmlns:a16="http://schemas.microsoft.com/office/drawing/2014/main" id="{BCCEED35-9F1C-4C0C-8E9E-3E697C75D6F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B12883F-36DD-4493-8947-EC42E5D0EDA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7" name="Date Placeholder 6">
            <a:extLst>
              <a:ext uri="{FF2B5EF4-FFF2-40B4-BE49-F238E27FC236}">
                <a16:creationId xmlns:a16="http://schemas.microsoft.com/office/drawing/2014/main" id="{B8F2AB56-238E-4194-A900-51F2544422C7}"/>
              </a:ext>
            </a:extLst>
          </p:cNvPr>
          <p:cNvSpPr>
            <a:spLocks noGrp="1"/>
          </p:cNvSpPr>
          <p:nvPr>
            <p:ph type="dt" sz="half" idx="10"/>
          </p:nvPr>
        </p:nvSpPr>
        <p:spPr/>
        <p:txBody>
          <a:bodyPr/>
          <a:lstStyle/>
          <a:p>
            <a:fld id="{D7B21475-22D2-4A7B-A740-B37486A12F20}" type="datetimeFigureOut">
              <a:rPr lang="en-PH" smtClean="0"/>
              <a:t>13/02/2020</a:t>
            </a:fld>
            <a:endParaRPr lang="en-PH"/>
          </a:p>
        </p:txBody>
      </p:sp>
      <p:sp>
        <p:nvSpPr>
          <p:cNvPr id="8" name="Footer Placeholder 7">
            <a:extLst>
              <a:ext uri="{FF2B5EF4-FFF2-40B4-BE49-F238E27FC236}">
                <a16:creationId xmlns:a16="http://schemas.microsoft.com/office/drawing/2014/main" id="{54BF838A-3CDE-4FB1-B4A5-198B88E43EC9}"/>
              </a:ext>
            </a:extLst>
          </p:cNvPr>
          <p:cNvSpPr>
            <a:spLocks noGrp="1"/>
          </p:cNvSpPr>
          <p:nvPr>
            <p:ph type="ftr" sz="quarter" idx="11"/>
          </p:nvPr>
        </p:nvSpPr>
        <p:spPr/>
        <p:txBody>
          <a:bodyPr/>
          <a:lstStyle/>
          <a:p>
            <a:endParaRPr lang="en-PH"/>
          </a:p>
        </p:txBody>
      </p:sp>
      <p:sp>
        <p:nvSpPr>
          <p:cNvPr id="9" name="Slide Number Placeholder 8">
            <a:extLst>
              <a:ext uri="{FF2B5EF4-FFF2-40B4-BE49-F238E27FC236}">
                <a16:creationId xmlns:a16="http://schemas.microsoft.com/office/drawing/2014/main" id="{CF00B523-F73B-4F41-BE49-138EE52BDA3E}"/>
              </a:ext>
            </a:extLst>
          </p:cNvPr>
          <p:cNvSpPr>
            <a:spLocks noGrp="1"/>
          </p:cNvSpPr>
          <p:nvPr>
            <p:ph type="sldNum" sz="quarter" idx="12"/>
          </p:nvPr>
        </p:nvSpPr>
        <p:spPr/>
        <p:txBody>
          <a:bodyPr/>
          <a:lstStyle/>
          <a:p>
            <a:fld id="{207E53EF-6345-4E51-BBBE-20BA9ED5F0B7}" type="slidenum">
              <a:rPr lang="en-PH" smtClean="0"/>
              <a:t>‹#›</a:t>
            </a:fld>
            <a:endParaRPr lang="en-PH"/>
          </a:p>
        </p:txBody>
      </p:sp>
    </p:spTree>
    <p:extLst>
      <p:ext uri="{BB962C8B-B14F-4D97-AF65-F5344CB8AC3E}">
        <p14:creationId xmlns:p14="http://schemas.microsoft.com/office/powerpoint/2010/main" val="80874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7E2E5-C338-4EC6-B306-A3153ED09B4A}"/>
              </a:ext>
            </a:extLst>
          </p:cNvPr>
          <p:cNvSpPr>
            <a:spLocks noGrp="1"/>
          </p:cNvSpPr>
          <p:nvPr>
            <p:ph type="title"/>
          </p:nvPr>
        </p:nvSpPr>
        <p:spPr/>
        <p:txBody>
          <a:bodyPr/>
          <a:lstStyle/>
          <a:p>
            <a:r>
              <a:rPr lang="en-US"/>
              <a:t>Click to edit Master title style</a:t>
            </a:r>
            <a:endParaRPr lang="en-PH"/>
          </a:p>
        </p:txBody>
      </p:sp>
      <p:sp>
        <p:nvSpPr>
          <p:cNvPr id="3" name="Date Placeholder 2">
            <a:extLst>
              <a:ext uri="{FF2B5EF4-FFF2-40B4-BE49-F238E27FC236}">
                <a16:creationId xmlns:a16="http://schemas.microsoft.com/office/drawing/2014/main" id="{BE802D16-E706-464C-BD1F-CEC1EB3F43C1}"/>
              </a:ext>
            </a:extLst>
          </p:cNvPr>
          <p:cNvSpPr>
            <a:spLocks noGrp="1"/>
          </p:cNvSpPr>
          <p:nvPr>
            <p:ph type="dt" sz="half" idx="10"/>
          </p:nvPr>
        </p:nvSpPr>
        <p:spPr/>
        <p:txBody>
          <a:bodyPr/>
          <a:lstStyle/>
          <a:p>
            <a:fld id="{D7B21475-22D2-4A7B-A740-B37486A12F20}" type="datetimeFigureOut">
              <a:rPr lang="en-PH" smtClean="0"/>
              <a:t>13/02/2020</a:t>
            </a:fld>
            <a:endParaRPr lang="en-PH"/>
          </a:p>
        </p:txBody>
      </p:sp>
      <p:sp>
        <p:nvSpPr>
          <p:cNvPr id="4" name="Footer Placeholder 3">
            <a:extLst>
              <a:ext uri="{FF2B5EF4-FFF2-40B4-BE49-F238E27FC236}">
                <a16:creationId xmlns:a16="http://schemas.microsoft.com/office/drawing/2014/main" id="{993AE0D0-B4F5-4973-B44A-EE76EAB0CDB0}"/>
              </a:ext>
            </a:extLst>
          </p:cNvPr>
          <p:cNvSpPr>
            <a:spLocks noGrp="1"/>
          </p:cNvSpPr>
          <p:nvPr>
            <p:ph type="ftr" sz="quarter" idx="11"/>
          </p:nvPr>
        </p:nvSpPr>
        <p:spPr/>
        <p:txBody>
          <a:bodyPr/>
          <a:lstStyle/>
          <a:p>
            <a:endParaRPr lang="en-PH"/>
          </a:p>
        </p:txBody>
      </p:sp>
      <p:sp>
        <p:nvSpPr>
          <p:cNvPr id="5" name="Slide Number Placeholder 4">
            <a:extLst>
              <a:ext uri="{FF2B5EF4-FFF2-40B4-BE49-F238E27FC236}">
                <a16:creationId xmlns:a16="http://schemas.microsoft.com/office/drawing/2014/main" id="{F826BD29-1630-42CA-B785-21CC975B1CC3}"/>
              </a:ext>
            </a:extLst>
          </p:cNvPr>
          <p:cNvSpPr>
            <a:spLocks noGrp="1"/>
          </p:cNvSpPr>
          <p:nvPr>
            <p:ph type="sldNum" sz="quarter" idx="12"/>
          </p:nvPr>
        </p:nvSpPr>
        <p:spPr/>
        <p:txBody>
          <a:bodyPr/>
          <a:lstStyle/>
          <a:p>
            <a:fld id="{207E53EF-6345-4E51-BBBE-20BA9ED5F0B7}" type="slidenum">
              <a:rPr lang="en-PH" smtClean="0"/>
              <a:t>‹#›</a:t>
            </a:fld>
            <a:endParaRPr lang="en-PH"/>
          </a:p>
        </p:txBody>
      </p:sp>
    </p:spTree>
    <p:extLst>
      <p:ext uri="{BB962C8B-B14F-4D97-AF65-F5344CB8AC3E}">
        <p14:creationId xmlns:p14="http://schemas.microsoft.com/office/powerpoint/2010/main" val="892415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3D4930-76A3-4A86-B0B1-D32171997010}"/>
              </a:ext>
            </a:extLst>
          </p:cNvPr>
          <p:cNvSpPr>
            <a:spLocks noGrp="1"/>
          </p:cNvSpPr>
          <p:nvPr>
            <p:ph type="dt" sz="half" idx="10"/>
          </p:nvPr>
        </p:nvSpPr>
        <p:spPr/>
        <p:txBody>
          <a:bodyPr/>
          <a:lstStyle/>
          <a:p>
            <a:fld id="{D7B21475-22D2-4A7B-A740-B37486A12F20}" type="datetimeFigureOut">
              <a:rPr lang="en-PH" smtClean="0"/>
              <a:t>13/02/2020</a:t>
            </a:fld>
            <a:endParaRPr lang="en-PH"/>
          </a:p>
        </p:txBody>
      </p:sp>
      <p:sp>
        <p:nvSpPr>
          <p:cNvPr id="3" name="Footer Placeholder 2">
            <a:extLst>
              <a:ext uri="{FF2B5EF4-FFF2-40B4-BE49-F238E27FC236}">
                <a16:creationId xmlns:a16="http://schemas.microsoft.com/office/drawing/2014/main" id="{8E721079-0151-4CF1-8F52-8CCBB5C372C2}"/>
              </a:ext>
            </a:extLst>
          </p:cNvPr>
          <p:cNvSpPr>
            <a:spLocks noGrp="1"/>
          </p:cNvSpPr>
          <p:nvPr>
            <p:ph type="ftr" sz="quarter" idx="11"/>
          </p:nvPr>
        </p:nvSpPr>
        <p:spPr/>
        <p:txBody>
          <a:bodyPr/>
          <a:lstStyle/>
          <a:p>
            <a:endParaRPr lang="en-PH"/>
          </a:p>
        </p:txBody>
      </p:sp>
      <p:sp>
        <p:nvSpPr>
          <p:cNvPr id="4" name="Slide Number Placeholder 3">
            <a:extLst>
              <a:ext uri="{FF2B5EF4-FFF2-40B4-BE49-F238E27FC236}">
                <a16:creationId xmlns:a16="http://schemas.microsoft.com/office/drawing/2014/main" id="{29E8077B-D5EC-4ABB-9BF5-CCC7925419D2}"/>
              </a:ext>
            </a:extLst>
          </p:cNvPr>
          <p:cNvSpPr>
            <a:spLocks noGrp="1"/>
          </p:cNvSpPr>
          <p:nvPr>
            <p:ph type="sldNum" sz="quarter" idx="12"/>
          </p:nvPr>
        </p:nvSpPr>
        <p:spPr/>
        <p:txBody>
          <a:bodyPr/>
          <a:lstStyle/>
          <a:p>
            <a:fld id="{207E53EF-6345-4E51-BBBE-20BA9ED5F0B7}" type="slidenum">
              <a:rPr lang="en-PH" smtClean="0"/>
              <a:t>‹#›</a:t>
            </a:fld>
            <a:endParaRPr lang="en-PH"/>
          </a:p>
        </p:txBody>
      </p:sp>
    </p:spTree>
    <p:extLst>
      <p:ext uri="{BB962C8B-B14F-4D97-AF65-F5344CB8AC3E}">
        <p14:creationId xmlns:p14="http://schemas.microsoft.com/office/powerpoint/2010/main" val="1378361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6F6D8-84B2-4D72-8E7A-5489C2F9DD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PH"/>
          </a:p>
        </p:txBody>
      </p:sp>
      <p:sp>
        <p:nvSpPr>
          <p:cNvPr id="3" name="Content Placeholder 2">
            <a:extLst>
              <a:ext uri="{FF2B5EF4-FFF2-40B4-BE49-F238E27FC236}">
                <a16:creationId xmlns:a16="http://schemas.microsoft.com/office/drawing/2014/main" id="{BB4B4FC8-9C03-4084-8106-2C3EBD82766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Text Placeholder 3">
            <a:extLst>
              <a:ext uri="{FF2B5EF4-FFF2-40B4-BE49-F238E27FC236}">
                <a16:creationId xmlns:a16="http://schemas.microsoft.com/office/drawing/2014/main" id="{892CA73A-F80E-4D7D-9CB1-D65C8876E4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3E2E26-3EDD-4A37-9C48-F88427995EBA}"/>
              </a:ext>
            </a:extLst>
          </p:cNvPr>
          <p:cNvSpPr>
            <a:spLocks noGrp="1"/>
          </p:cNvSpPr>
          <p:nvPr>
            <p:ph type="dt" sz="half" idx="10"/>
          </p:nvPr>
        </p:nvSpPr>
        <p:spPr/>
        <p:txBody>
          <a:bodyPr/>
          <a:lstStyle/>
          <a:p>
            <a:fld id="{D7B21475-22D2-4A7B-A740-B37486A12F20}" type="datetimeFigureOut">
              <a:rPr lang="en-PH" smtClean="0"/>
              <a:t>13/02/2020</a:t>
            </a:fld>
            <a:endParaRPr lang="en-PH"/>
          </a:p>
        </p:txBody>
      </p:sp>
      <p:sp>
        <p:nvSpPr>
          <p:cNvPr id="6" name="Footer Placeholder 5">
            <a:extLst>
              <a:ext uri="{FF2B5EF4-FFF2-40B4-BE49-F238E27FC236}">
                <a16:creationId xmlns:a16="http://schemas.microsoft.com/office/drawing/2014/main" id="{D22CB973-7102-417D-B893-B35155ECA2C7}"/>
              </a:ext>
            </a:extLst>
          </p:cNvPr>
          <p:cNvSpPr>
            <a:spLocks noGrp="1"/>
          </p:cNvSpPr>
          <p:nvPr>
            <p:ph type="ftr" sz="quarter" idx="11"/>
          </p:nvPr>
        </p:nvSpPr>
        <p:spPr/>
        <p:txBody>
          <a:bodyPr/>
          <a:lstStyle/>
          <a:p>
            <a:endParaRPr lang="en-PH"/>
          </a:p>
        </p:txBody>
      </p:sp>
      <p:sp>
        <p:nvSpPr>
          <p:cNvPr id="7" name="Slide Number Placeholder 6">
            <a:extLst>
              <a:ext uri="{FF2B5EF4-FFF2-40B4-BE49-F238E27FC236}">
                <a16:creationId xmlns:a16="http://schemas.microsoft.com/office/drawing/2014/main" id="{FE9D19E8-E942-4D60-ABB0-2A787393FD55}"/>
              </a:ext>
            </a:extLst>
          </p:cNvPr>
          <p:cNvSpPr>
            <a:spLocks noGrp="1"/>
          </p:cNvSpPr>
          <p:nvPr>
            <p:ph type="sldNum" sz="quarter" idx="12"/>
          </p:nvPr>
        </p:nvSpPr>
        <p:spPr/>
        <p:txBody>
          <a:bodyPr/>
          <a:lstStyle/>
          <a:p>
            <a:fld id="{207E53EF-6345-4E51-BBBE-20BA9ED5F0B7}" type="slidenum">
              <a:rPr lang="en-PH" smtClean="0"/>
              <a:t>‹#›</a:t>
            </a:fld>
            <a:endParaRPr lang="en-PH"/>
          </a:p>
        </p:txBody>
      </p:sp>
    </p:spTree>
    <p:extLst>
      <p:ext uri="{BB962C8B-B14F-4D97-AF65-F5344CB8AC3E}">
        <p14:creationId xmlns:p14="http://schemas.microsoft.com/office/powerpoint/2010/main" val="3232985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976E5-6B78-44C3-A962-B08857C671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PH"/>
          </a:p>
        </p:txBody>
      </p:sp>
      <p:sp>
        <p:nvSpPr>
          <p:cNvPr id="3" name="Picture Placeholder 2">
            <a:extLst>
              <a:ext uri="{FF2B5EF4-FFF2-40B4-BE49-F238E27FC236}">
                <a16:creationId xmlns:a16="http://schemas.microsoft.com/office/drawing/2014/main" id="{1D0FEEC5-BAA3-4782-BEEC-7E97B263755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PH"/>
          </a:p>
        </p:txBody>
      </p:sp>
      <p:sp>
        <p:nvSpPr>
          <p:cNvPr id="4" name="Text Placeholder 3">
            <a:extLst>
              <a:ext uri="{FF2B5EF4-FFF2-40B4-BE49-F238E27FC236}">
                <a16:creationId xmlns:a16="http://schemas.microsoft.com/office/drawing/2014/main" id="{625B89CB-9095-4A72-82F8-3E373712CA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0AF601-1924-4A06-AAD8-9906E34BB576}"/>
              </a:ext>
            </a:extLst>
          </p:cNvPr>
          <p:cNvSpPr>
            <a:spLocks noGrp="1"/>
          </p:cNvSpPr>
          <p:nvPr>
            <p:ph type="dt" sz="half" idx="10"/>
          </p:nvPr>
        </p:nvSpPr>
        <p:spPr/>
        <p:txBody>
          <a:bodyPr/>
          <a:lstStyle/>
          <a:p>
            <a:fld id="{D7B21475-22D2-4A7B-A740-B37486A12F20}" type="datetimeFigureOut">
              <a:rPr lang="en-PH" smtClean="0"/>
              <a:t>13/02/2020</a:t>
            </a:fld>
            <a:endParaRPr lang="en-PH"/>
          </a:p>
        </p:txBody>
      </p:sp>
      <p:sp>
        <p:nvSpPr>
          <p:cNvPr id="6" name="Footer Placeholder 5">
            <a:extLst>
              <a:ext uri="{FF2B5EF4-FFF2-40B4-BE49-F238E27FC236}">
                <a16:creationId xmlns:a16="http://schemas.microsoft.com/office/drawing/2014/main" id="{6E6DEC65-A7B1-4D84-A8E4-DD66FD61BED6}"/>
              </a:ext>
            </a:extLst>
          </p:cNvPr>
          <p:cNvSpPr>
            <a:spLocks noGrp="1"/>
          </p:cNvSpPr>
          <p:nvPr>
            <p:ph type="ftr" sz="quarter" idx="11"/>
          </p:nvPr>
        </p:nvSpPr>
        <p:spPr/>
        <p:txBody>
          <a:bodyPr/>
          <a:lstStyle/>
          <a:p>
            <a:endParaRPr lang="en-PH"/>
          </a:p>
        </p:txBody>
      </p:sp>
      <p:sp>
        <p:nvSpPr>
          <p:cNvPr id="7" name="Slide Number Placeholder 6">
            <a:extLst>
              <a:ext uri="{FF2B5EF4-FFF2-40B4-BE49-F238E27FC236}">
                <a16:creationId xmlns:a16="http://schemas.microsoft.com/office/drawing/2014/main" id="{221DEC15-6567-40A5-A32D-B9156D5E8234}"/>
              </a:ext>
            </a:extLst>
          </p:cNvPr>
          <p:cNvSpPr>
            <a:spLocks noGrp="1"/>
          </p:cNvSpPr>
          <p:nvPr>
            <p:ph type="sldNum" sz="quarter" idx="12"/>
          </p:nvPr>
        </p:nvSpPr>
        <p:spPr/>
        <p:txBody>
          <a:bodyPr/>
          <a:lstStyle/>
          <a:p>
            <a:fld id="{207E53EF-6345-4E51-BBBE-20BA9ED5F0B7}" type="slidenum">
              <a:rPr lang="en-PH" smtClean="0"/>
              <a:t>‹#›</a:t>
            </a:fld>
            <a:endParaRPr lang="en-PH"/>
          </a:p>
        </p:txBody>
      </p:sp>
    </p:spTree>
    <p:extLst>
      <p:ext uri="{BB962C8B-B14F-4D97-AF65-F5344CB8AC3E}">
        <p14:creationId xmlns:p14="http://schemas.microsoft.com/office/powerpoint/2010/main" val="40366801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2BA55B-442A-4114-A5FC-145D184E86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PH"/>
          </a:p>
        </p:txBody>
      </p:sp>
      <p:sp>
        <p:nvSpPr>
          <p:cNvPr id="3" name="Text Placeholder 2">
            <a:extLst>
              <a:ext uri="{FF2B5EF4-FFF2-40B4-BE49-F238E27FC236}">
                <a16:creationId xmlns:a16="http://schemas.microsoft.com/office/drawing/2014/main" id="{D0143777-D8C5-4E68-AE4B-A239DCFD05D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a16="http://schemas.microsoft.com/office/drawing/2014/main" id="{45B77CA1-A70D-4D5C-B17D-8A49A2CF9D9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B21475-22D2-4A7B-A740-B37486A12F20}" type="datetimeFigureOut">
              <a:rPr lang="en-PH" smtClean="0"/>
              <a:t>13/02/2020</a:t>
            </a:fld>
            <a:endParaRPr lang="en-PH"/>
          </a:p>
        </p:txBody>
      </p:sp>
      <p:sp>
        <p:nvSpPr>
          <p:cNvPr id="5" name="Footer Placeholder 4">
            <a:extLst>
              <a:ext uri="{FF2B5EF4-FFF2-40B4-BE49-F238E27FC236}">
                <a16:creationId xmlns:a16="http://schemas.microsoft.com/office/drawing/2014/main" id="{38444DF3-AD9C-42FD-A103-AD76670F55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PH"/>
          </a:p>
        </p:txBody>
      </p:sp>
      <p:sp>
        <p:nvSpPr>
          <p:cNvPr id="6" name="Slide Number Placeholder 5">
            <a:extLst>
              <a:ext uri="{FF2B5EF4-FFF2-40B4-BE49-F238E27FC236}">
                <a16:creationId xmlns:a16="http://schemas.microsoft.com/office/drawing/2014/main" id="{337A22EE-9B86-4CDE-B662-E327FFE80E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7E53EF-6345-4E51-BBBE-20BA9ED5F0B7}" type="slidenum">
              <a:rPr lang="en-PH" smtClean="0"/>
              <a:t>‹#›</a:t>
            </a:fld>
            <a:endParaRPr lang="en-PH"/>
          </a:p>
        </p:txBody>
      </p:sp>
    </p:spTree>
    <p:extLst>
      <p:ext uri="{BB962C8B-B14F-4D97-AF65-F5344CB8AC3E}">
        <p14:creationId xmlns:p14="http://schemas.microsoft.com/office/powerpoint/2010/main" val="6078240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ags" Target="../tags/tag2.xml"/><Relationship Id="rId5" Type="http://schemas.openxmlformats.org/officeDocument/2006/relationships/image" Target="../media/image2.jp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ags" Target="../tags/tag11.xml"/><Relationship Id="rId5" Type="http://schemas.openxmlformats.org/officeDocument/2006/relationships/image" Target="../media/image2.jp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ags" Target="../tags/tag12.xml"/><Relationship Id="rId5" Type="http://schemas.openxmlformats.org/officeDocument/2006/relationships/image" Target="../media/image2.jp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ags" Target="../tags/tag13.xml"/><Relationship Id="rId5" Type="http://schemas.openxmlformats.org/officeDocument/2006/relationships/image" Target="../media/image2.jp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ags" Target="../tags/tag14.xml"/><Relationship Id="rId5" Type="http://schemas.openxmlformats.org/officeDocument/2006/relationships/image" Target="../media/image2.jp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ags" Target="../tags/tag15.xml"/><Relationship Id="rId5" Type="http://schemas.openxmlformats.org/officeDocument/2006/relationships/image" Target="../media/image2.jp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ags" Target="../tags/tag16.xml"/><Relationship Id="rId5" Type="http://schemas.openxmlformats.org/officeDocument/2006/relationships/image" Target="../media/image2.jp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ags" Target="../tags/tag17.xml"/><Relationship Id="rId5" Type="http://schemas.openxmlformats.org/officeDocument/2006/relationships/image" Target="../media/image2.jpg"/><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ags" Target="../tags/tag18.xml"/><Relationship Id="rId5" Type="http://schemas.openxmlformats.org/officeDocument/2006/relationships/image" Target="../media/image2.jpg"/><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ags" Target="../tags/tag19.xml"/><Relationship Id="rId5" Type="http://schemas.openxmlformats.org/officeDocument/2006/relationships/image" Target="../media/image2.jpg"/><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ags" Target="../tags/tag20.xml"/><Relationship Id="rId5" Type="http://schemas.openxmlformats.org/officeDocument/2006/relationships/image" Target="../media/image2.jp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ags" Target="../tags/tag3.xml"/><Relationship Id="rId5" Type="http://schemas.openxmlformats.org/officeDocument/2006/relationships/image" Target="../media/image2.jp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ags" Target="../tags/tag4.xml"/><Relationship Id="rId5" Type="http://schemas.openxmlformats.org/officeDocument/2006/relationships/image" Target="../media/image2.jp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ags" Target="../tags/tag5.xml"/><Relationship Id="rId5" Type="http://schemas.openxmlformats.org/officeDocument/2006/relationships/image" Target="../media/image2.jp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ags" Target="../tags/tag6.xml"/><Relationship Id="rId5" Type="http://schemas.openxmlformats.org/officeDocument/2006/relationships/image" Target="../media/image2.jp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ags" Target="../tags/tag7.xml"/><Relationship Id="rId5" Type="http://schemas.openxmlformats.org/officeDocument/2006/relationships/image" Target="../media/image2.jp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ags" Target="../tags/tag8.xml"/><Relationship Id="rId5" Type="http://schemas.openxmlformats.org/officeDocument/2006/relationships/image" Target="../media/image2.jp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ags" Target="../tags/tag9.xml"/><Relationship Id="rId5" Type="http://schemas.openxmlformats.org/officeDocument/2006/relationships/image" Target="../media/image2.jp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ags" Target="../tags/tag10.xml"/><Relationship Id="rId5" Type="http://schemas.openxmlformats.org/officeDocument/2006/relationships/image" Target="../media/image2.jp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CC8B06E-3208-457E-AA40-226530091AB7}"/>
              </a:ext>
            </a:extLst>
          </p:cNvPr>
          <p:cNvSpPr/>
          <p:nvPr/>
        </p:nvSpPr>
        <p:spPr>
          <a:xfrm>
            <a:off x="6461" y="5326"/>
            <a:ext cx="12182559" cy="6858000"/>
          </a:xfrm>
          <a:prstGeom prst="rect">
            <a:avLst/>
          </a:prstGeom>
          <a:blipFill dpi="0" rotWithShape="1">
            <a:blip r:embed="rId3">
              <a:alphaModFix amt="7000"/>
              <a:extLst>
                <a:ext uri="{BEBA8EAE-BF5A-486C-A8C5-ECC9F3942E4B}">
                  <a14:imgProps xmlns:a14="http://schemas.microsoft.com/office/drawing/2010/main">
                    <a14:imgLayer r:embed="rId4">
                      <a14:imgEffect>
                        <a14:brightnessContrast bright="23000"/>
                      </a14:imgEffect>
                    </a14:imgLayer>
                  </a14:imgProp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latin typeface="Calibri" panose="020F0502020204030204" pitchFamily="34" charset="0"/>
            </a:endParaRPr>
          </a:p>
        </p:txBody>
      </p:sp>
      <p:sp>
        <p:nvSpPr>
          <p:cNvPr id="8" name="Rectangle 7">
            <a:extLst>
              <a:ext uri="{FF2B5EF4-FFF2-40B4-BE49-F238E27FC236}">
                <a16:creationId xmlns:a16="http://schemas.microsoft.com/office/drawing/2014/main" id="{BBEE8406-6C1E-4F5A-86F3-4ECBC41E3C4D}"/>
              </a:ext>
            </a:extLst>
          </p:cNvPr>
          <p:cNvSpPr/>
          <p:nvPr/>
        </p:nvSpPr>
        <p:spPr>
          <a:xfrm>
            <a:off x="15901" y="-5326"/>
            <a:ext cx="12182560" cy="6857994"/>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p>
        </p:txBody>
      </p:sp>
      <p:sp>
        <p:nvSpPr>
          <p:cNvPr id="10" name="Rectangle: Rounded Corners 9">
            <a:extLst>
              <a:ext uri="{FF2B5EF4-FFF2-40B4-BE49-F238E27FC236}">
                <a16:creationId xmlns:a16="http://schemas.microsoft.com/office/drawing/2014/main" id="{42531315-D6D3-4A25-9617-50DC70918D40}"/>
              </a:ext>
            </a:extLst>
          </p:cNvPr>
          <p:cNvSpPr/>
          <p:nvPr/>
        </p:nvSpPr>
        <p:spPr>
          <a:xfrm>
            <a:off x="1971167" y="4839532"/>
            <a:ext cx="8272027" cy="523220"/>
          </a:xfrm>
          <a:prstGeom prst="roundRect">
            <a:avLst>
              <a:gd name="adj" fmla="val 1239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2800" dirty="0"/>
          </a:p>
        </p:txBody>
      </p:sp>
      <p:sp>
        <p:nvSpPr>
          <p:cNvPr id="2" name="Frame 1">
            <a:extLst>
              <a:ext uri="{FF2B5EF4-FFF2-40B4-BE49-F238E27FC236}">
                <a16:creationId xmlns:a16="http://schemas.microsoft.com/office/drawing/2014/main" id="{F85E8414-AA14-43F8-A76B-5B71BC58115D}"/>
              </a:ext>
            </a:extLst>
          </p:cNvPr>
          <p:cNvSpPr/>
          <p:nvPr/>
        </p:nvSpPr>
        <p:spPr>
          <a:xfrm>
            <a:off x="0" y="0"/>
            <a:ext cx="12192000" cy="6858000"/>
          </a:xfrm>
          <a:prstGeom prst="frame">
            <a:avLst>
              <a:gd name="adj1" fmla="val 825"/>
            </a:avLst>
          </a:prstGeom>
          <a:solidFill>
            <a:schemeClr val="accent2">
              <a:alpha val="70000"/>
            </a:scheme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p>
        </p:txBody>
      </p:sp>
      <p:pic>
        <p:nvPicPr>
          <p:cNvPr id="3" name="Picture 2">
            <a:extLst>
              <a:ext uri="{FF2B5EF4-FFF2-40B4-BE49-F238E27FC236}">
                <a16:creationId xmlns:a16="http://schemas.microsoft.com/office/drawing/2014/main" id="{A30B9C00-6510-4162-BBCC-872AD121D9DA}"/>
              </a:ext>
            </a:extLst>
          </p:cNvPr>
          <p:cNvPicPr>
            <a:picLocks noChangeAspect="1"/>
          </p:cNvPicPr>
          <p:nvPr/>
        </p:nvPicPr>
        <p:blipFill rotWithShape="1">
          <a:blip r:embed="rId5">
            <a:clrChange>
              <a:clrFrom>
                <a:srgbClr val="FEFEFE"/>
              </a:clrFrom>
              <a:clrTo>
                <a:srgbClr val="FEFEFE">
                  <a:alpha val="0"/>
                </a:srgbClr>
              </a:clrTo>
            </a:clrChange>
            <a:extLst>
              <a:ext uri="{28A0092B-C50C-407E-A947-70E740481C1C}">
                <a14:useLocalDpi xmlns:a14="http://schemas.microsoft.com/office/drawing/2010/main" val="0"/>
              </a:ext>
            </a:extLst>
          </a:blip>
          <a:srcRect r="79606"/>
          <a:stretch/>
        </p:blipFill>
        <p:spPr>
          <a:xfrm>
            <a:off x="5004425" y="1263459"/>
            <a:ext cx="2183149" cy="1798401"/>
          </a:xfrm>
          <a:prstGeom prst="rect">
            <a:avLst/>
          </a:prstGeom>
        </p:spPr>
      </p:pic>
      <p:pic>
        <p:nvPicPr>
          <p:cNvPr id="4" name="Picture 3">
            <a:extLst>
              <a:ext uri="{FF2B5EF4-FFF2-40B4-BE49-F238E27FC236}">
                <a16:creationId xmlns:a16="http://schemas.microsoft.com/office/drawing/2014/main" id="{41087B55-E188-4F90-B184-8F568975061D}"/>
              </a:ext>
            </a:extLst>
          </p:cNvPr>
          <p:cNvPicPr>
            <a:picLocks noChangeAspect="1"/>
          </p:cNvPicPr>
          <p:nvPr/>
        </p:nvPicPr>
        <p:blipFill rotWithShape="1">
          <a:blip r:embed="rId5">
            <a:clrChange>
              <a:clrFrom>
                <a:srgbClr val="FEFEFE"/>
              </a:clrFrom>
              <a:clrTo>
                <a:srgbClr val="FEFEFE">
                  <a:alpha val="0"/>
                </a:srgbClr>
              </a:clrTo>
            </a:clrChange>
            <a:extLst>
              <a:ext uri="{28A0092B-C50C-407E-A947-70E740481C1C}">
                <a14:useLocalDpi xmlns:a14="http://schemas.microsoft.com/office/drawing/2010/main" val="0"/>
              </a:ext>
            </a:extLst>
          </a:blip>
          <a:srcRect l="21480"/>
          <a:stretch/>
        </p:blipFill>
        <p:spPr>
          <a:xfrm>
            <a:off x="2967230" y="3186541"/>
            <a:ext cx="6257540" cy="1338852"/>
          </a:xfrm>
          <a:prstGeom prst="rect">
            <a:avLst/>
          </a:prstGeom>
        </p:spPr>
      </p:pic>
      <p:sp>
        <p:nvSpPr>
          <p:cNvPr id="5" name="TextBox 4">
            <a:extLst>
              <a:ext uri="{FF2B5EF4-FFF2-40B4-BE49-F238E27FC236}">
                <a16:creationId xmlns:a16="http://schemas.microsoft.com/office/drawing/2014/main" id="{0A684161-9E46-469E-87DC-BF8F7C69A0BF}"/>
              </a:ext>
            </a:extLst>
          </p:cNvPr>
          <p:cNvSpPr txBox="1"/>
          <p:nvPr/>
        </p:nvSpPr>
        <p:spPr>
          <a:xfrm>
            <a:off x="2167368" y="4879951"/>
            <a:ext cx="7857258" cy="461665"/>
          </a:xfrm>
          <a:prstGeom prst="rect">
            <a:avLst/>
          </a:prstGeom>
          <a:noFill/>
        </p:spPr>
        <p:txBody>
          <a:bodyPr wrap="square" rtlCol="0">
            <a:spAutoFit/>
          </a:bodyPr>
          <a:lstStyle/>
          <a:p>
            <a:pPr algn="ctr"/>
            <a:r>
              <a:rPr lang="en-US" sz="2400" dirty="0">
                <a:solidFill>
                  <a:schemeClr val="bg1"/>
                </a:solidFill>
                <a:latin typeface="Rubik Medium" panose="02000604000000020004" pitchFamily="2" charset="-79"/>
                <a:ea typeface="Karla" pitchFamily="2" charset="0"/>
                <a:cs typeface="Rubik Medium" panose="02000604000000020004" pitchFamily="2" charset="-79"/>
              </a:rPr>
              <a:t>Mobilization of the Cervical and Thoracic Spine and Ribs</a:t>
            </a:r>
          </a:p>
        </p:txBody>
      </p:sp>
      <p:sp>
        <p:nvSpPr>
          <p:cNvPr id="9" name="Rectangle: Rounded Corners 8">
            <a:extLst>
              <a:ext uri="{FF2B5EF4-FFF2-40B4-BE49-F238E27FC236}">
                <a16:creationId xmlns:a16="http://schemas.microsoft.com/office/drawing/2014/main" id="{133C8C67-98D8-437A-87BA-4A8F19014DC9}"/>
              </a:ext>
            </a:extLst>
          </p:cNvPr>
          <p:cNvSpPr/>
          <p:nvPr/>
        </p:nvSpPr>
        <p:spPr>
          <a:xfrm>
            <a:off x="3743869" y="5479083"/>
            <a:ext cx="4726622" cy="461665"/>
          </a:xfrm>
          <a:prstGeom prst="roundRect">
            <a:avLst>
              <a:gd name="adj" fmla="val 1239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2800" dirty="0"/>
          </a:p>
        </p:txBody>
      </p:sp>
      <p:sp>
        <p:nvSpPr>
          <p:cNvPr id="11" name="TextBox 10">
            <a:extLst>
              <a:ext uri="{FF2B5EF4-FFF2-40B4-BE49-F238E27FC236}">
                <a16:creationId xmlns:a16="http://schemas.microsoft.com/office/drawing/2014/main" id="{1EADFF8C-0072-423D-B488-5C41DF79DB4E}"/>
              </a:ext>
            </a:extLst>
          </p:cNvPr>
          <p:cNvSpPr txBox="1"/>
          <p:nvPr/>
        </p:nvSpPr>
        <p:spPr>
          <a:xfrm>
            <a:off x="3743869" y="5480944"/>
            <a:ext cx="4726622" cy="461665"/>
          </a:xfrm>
          <a:prstGeom prst="rect">
            <a:avLst/>
          </a:prstGeom>
          <a:noFill/>
        </p:spPr>
        <p:txBody>
          <a:bodyPr wrap="square" rtlCol="0">
            <a:spAutoFit/>
          </a:bodyPr>
          <a:lstStyle/>
          <a:p>
            <a:pPr algn="ctr"/>
            <a:r>
              <a:rPr lang="en-US" sz="2400" dirty="0">
                <a:solidFill>
                  <a:schemeClr val="bg1"/>
                </a:solidFill>
                <a:latin typeface="Rubik Medium" panose="02000604000000020004" pitchFamily="2" charset="-79"/>
                <a:ea typeface="Karla" pitchFamily="2" charset="0"/>
                <a:cs typeface="Rubik Medium" panose="02000604000000020004" pitchFamily="2" charset="-79"/>
              </a:rPr>
              <a:t>Research Slides</a:t>
            </a:r>
          </a:p>
        </p:txBody>
      </p:sp>
    </p:spTree>
    <p:custDataLst>
      <p:tags r:id="rId1"/>
    </p:custDataLst>
    <p:extLst>
      <p:ext uri="{BB962C8B-B14F-4D97-AF65-F5344CB8AC3E}">
        <p14:creationId xmlns:p14="http://schemas.microsoft.com/office/powerpoint/2010/main" val="31269217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2EFBF16-954D-4E39-985A-560D09B93210}"/>
              </a:ext>
            </a:extLst>
          </p:cNvPr>
          <p:cNvSpPr/>
          <p:nvPr/>
        </p:nvSpPr>
        <p:spPr>
          <a:xfrm>
            <a:off x="0" y="0"/>
            <a:ext cx="12182560" cy="6857994"/>
          </a:xfrm>
          <a:prstGeom prst="rect">
            <a:avLst/>
          </a:prstGeom>
          <a:solidFill>
            <a:srgbClr val="E9E7D0">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p>
        </p:txBody>
      </p:sp>
      <p:sp>
        <p:nvSpPr>
          <p:cNvPr id="117" name="Rectangle 116">
            <a:extLst>
              <a:ext uri="{FF2B5EF4-FFF2-40B4-BE49-F238E27FC236}">
                <a16:creationId xmlns:a16="http://schemas.microsoft.com/office/drawing/2014/main" id="{25C7AAA9-A7ED-4231-B7A8-6CED7BF5AFC5}"/>
              </a:ext>
            </a:extLst>
          </p:cNvPr>
          <p:cNvSpPr/>
          <p:nvPr/>
        </p:nvSpPr>
        <p:spPr>
          <a:xfrm>
            <a:off x="6461" y="5326"/>
            <a:ext cx="12182559" cy="6858000"/>
          </a:xfrm>
          <a:prstGeom prst="rect">
            <a:avLst/>
          </a:prstGeom>
          <a:blipFill dpi="0" rotWithShape="1">
            <a:blip r:embed="rId3">
              <a:alphaModFix amt="7000"/>
              <a:extLst>
                <a:ext uri="{BEBA8EAE-BF5A-486C-A8C5-ECC9F3942E4B}">
                  <a14:imgProps xmlns:a14="http://schemas.microsoft.com/office/drawing/2010/main">
                    <a14:imgLayer r:embed="rId4">
                      <a14:imgEffect>
                        <a14:brightnessContrast bright="23000"/>
                      </a14:imgEffect>
                    </a14:imgLayer>
                  </a14:imgProp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latin typeface="Calibri" panose="020F0502020204030204" pitchFamily="34" charset="0"/>
            </a:endParaRPr>
          </a:p>
        </p:txBody>
      </p:sp>
      <p:sp>
        <p:nvSpPr>
          <p:cNvPr id="119" name="Rectangle 118">
            <a:extLst>
              <a:ext uri="{FF2B5EF4-FFF2-40B4-BE49-F238E27FC236}">
                <a16:creationId xmlns:a16="http://schemas.microsoft.com/office/drawing/2014/main" id="{9537ABF6-5C1F-406C-882C-ABA3051EF8DB}"/>
              </a:ext>
            </a:extLst>
          </p:cNvPr>
          <p:cNvSpPr/>
          <p:nvPr/>
        </p:nvSpPr>
        <p:spPr>
          <a:xfrm>
            <a:off x="4720" y="3"/>
            <a:ext cx="12182560" cy="6857994"/>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p>
        </p:txBody>
      </p:sp>
      <p:sp>
        <p:nvSpPr>
          <p:cNvPr id="5" name="TextBox 4">
            <a:extLst>
              <a:ext uri="{FF2B5EF4-FFF2-40B4-BE49-F238E27FC236}">
                <a16:creationId xmlns:a16="http://schemas.microsoft.com/office/drawing/2014/main" id="{1463D9FE-BB52-43A3-8414-20E4C1422170}"/>
              </a:ext>
            </a:extLst>
          </p:cNvPr>
          <p:cNvSpPr txBox="1"/>
          <p:nvPr/>
        </p:nvSpPr>
        <p:spPr>
          <a:xfrm>
            <a:off x="775606" y="331859"/>
            <a:ext cx="9938109" cy="748475"/>
          </a:xfrm>
          <a:prstGeom prst="rect">
            <a:avLst/>
          </a:prstGeom>
          <a:noFill/>
        </p:spPr>
        <p:txBody>
          <a:bodyPr wrap="square" rtlCol="0">
            <a:spAutoFit/>
          </a:bodyPr>
          <a:lstStyle/>
          <a:p>
            <a:pPr>
              <a:lnSpc>
                <a:spcPct val="114000"/>
              </a:lnSpc>
            </a:pPr>
            <a:r>
              <a:rPr lang="en-US" sz="4000" dirty="0">
                <a:solidFill>
                  <a:srgbClr val="157491"/>
                </a:solidFill>
                <a:latin typeface="Rubik Medium" panose="02000604000000020004" pitchFamily="2" charset="-79"/>
                <a:cs typeface="Rubik Medium" panose="02000604000000020004" pitchFamily="2" charset="-79"/>
              </a:rPr>
              <a:t>Thrust Mobilizations – The Research</a:t>
            </a:r>
            <a:endParaRPr lang="en-PH" sz="4000" dirty="0">
              <a:solidFill>
                <a:schemeClr val="accent2"/>
              </a:solidFill>
              <a:latin typeface="Rubik Medium" panose="02000604000000020004" pitchFamily="2" charset="-79"/>
              <a:cs typeface="Rubik Medium" panose="02000604000000020004" pitchFamily="2" charset="-79"/>
            </a:endParaRPr>
          </a:p>
        </p:txBody>
      </p:sp>
      <p:cxnSp>
        <p:nvCxnSpPr>
          <p:cNvPr id="11" name="Straight Connector 10">
            <a:extLst>
              <a:ext uri="{FF2B5EF4-FFF2-40B4-BE49-F238E27FC236}">
                <a16:creationId xmlns:a16="http://schemas.microsoft.com/office/drawing/2014/main" id="{7EECE742-EB33-4886-AFA5-D9223919E3DA}"/>
              </a:ext>
            </a:extLst>
          </p:cNvPr>
          <p:cNvCxnSpPr>
            <a:cxnSpLocks/>
          </p:cNvCxnSpPr>
          <p:nvPr/>
        </p:nvCxnSpPr>
        <p:spPr>
          <a:xfrm>
            <a:off x="11654482" y="6398483"/>
            <a:ext cx="0" cy="338350"/>
          </a:xfrm>
          <a:prstGeom prst="line">
            <a:avLst/>
          </a:prstGeom>
          <a:ln w="9525">
            <a:solidFill>
              <a:schemeClr val="tx1">
                <a:lumMod val="50000"/>
                <a:lumOff val="50000"/>
                <a:alpha val="96000"/>
              </a:schemeClr>
            </a:solidFill>
          </a:ln>
        </p:spPr>
        <p:style>
          <a:lnRef idx="1">
            <a:schemeClr val="accent1"/>
          </a:lnRef>
          <a:fillRef idx="0">
            <a:schemeClr val="accent1"/>
          </a:fillRef>
          <a:effectRef idx="0">
            <a:schemeClr val="accent1"/>
          </a:effectRef>
          <a:fontRef idx="minor">
            <a:schemeClr val="tx1"/>
          </a:fontRef>
        </p:style>
      </p:cxnSp>
      <p:sp>
        <p:nvSpPr>
          <p:cNvPr id="12" name="Slide Number Placeholder 3">
            <a:extLst>
              <a:ext uri="{FF2B5EF4-FFF2-40B4-BE49-F238E27FC236}">
                <a16:creationId xmlns:a16="http://schemas.microsoft.com/office/drawing/2014/main" id="{2B369B34-F934-406C-B20B-3C065D838798}"/>
              </a:ext>
            </a:extLst>
          </p:cNvPr>
          <p:cNvSpPr>
            <a:spLocks noGrp="1"/>
          </p:cNvSpPr>
          <p:nvPr>
            <p:ph type="sldNum" sz="quarter" idx="12"/>
          </p:nvPr>
        </p:nvSpPr>
        <p:spPr>
          <a:xfrm>
            <a:off x="11726912" y="6349271"/>
            <a:ext cx="465088" cy="365125"/>
          </a:xfrm>
        </p:spPr>
        <p:txBody>
          <a:bodyPr/>
          <a:lstStyle/>
          <a:p>
            <a:pPr algn="l"/>
            <a:fld id="{581E21AE-AD33-4F94-B240-0459D0BCA2D6}" type="slidenum">
              <a:rPr lang="en-PH" sz="1400" smtClean="0">
                <a:solidFill>
                  <a:schemeClr val="accent2"/>
                </a:solidFill>
                <a:latin typeface="Montserrat Light" panose="00000400000000000000" pitchFamily="50" charset="0"/>
              </a:rPr>
              <a:pPr algn="l"/>
              <a:t>10</a:t>
            </a:fld>
            <a:endParaRPr lang="en-PH" sz="1400" dirty="0">
              <a:solidFill>
                <a:schemeClr val="accent2"/>
              </a:solidFill>
              <a:latin typeface="Montserrat Light" panose="00000400000000000000" pitchFamily="50" charset="0"/>
            </a:endParaRPr>
          </a:p>
        </p:txBody>
      </p:sp>
      <p:pic>
        <p:nvPicPr>
          <p:cNvPr id="13" name="Picture 12">
            <a:extLst>
              <a:ext uri="{FF2B5EF4-FFF2-40B4-BE49-F238E27FC236}">
                <a16:creationId xmlns:a16="http://schemas.microsoft.com/office/drawing/2014/main" id="{ECB83713-740B-466B-80E1-9214335495F2}"/>
              </a:ext>
            </a:extLst>
          </p:cNvPr>
          <p:cNvPicPr>
            <a:picLocks noChangeAspect="1"/>
          </p:cNvPicPr>
          <p:nvPr/>
        </p:nvPicPr>
        <p:blipFill>
          <a:blip r:embed="rId5">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9384535" y="6398483"/>
            <a:ext cx="2073423" cy="348335"/>
          </a:xfrm>
          <a:prstGeom prst="rect">
            <a:avLst/>
          </a:prstGeom>
        </p:spPr>
      </p:pic>
      <p:cxnSp>
        <p:nvCxnSpPr>
          <p:cNvPr id="14" name="Straight Connector 13">
            <a:extLst>
              <a:ext uri="{FF2B5EF4-FFF2-40B4-BE49-F238E27FC236}">
                <a16:creationId xmlns:a16="http://schemas.microsoft.com/office/drawing/2014/main" id="{6F3946DF-8A61-4AD5-8F6F-85D6FBB58202}"/>
              </a:ext>
            </a:extLst>
          </p:cNvPr>
          <p:cNvCxnSpPr>
            <a:cxnSpLocks/>
          </p:cNvCxnSpPr>
          <p:nvPr/>
        </p:nvCxnSpPr>
        <p:spPr>
          <a:xfrm>
            <a:off x="9440" y="1312545"/>
            <a:ext cx="9312596" cy="0"/>
          </a:xfrm>
          <a:prstGeom prst="line">
            <a:avLst/>
          </a:prstGeom>
          <a:ln w="38100" cap="rnd">
            <a:gradFill flip="none" rotWithShape="1">
              <a:gsLst>
                <a:gs pos="0">
                  <a:schemeClr val="accent1">
                    <a:lumMod val="5000"/>
                    <a:lumOff val="95000"/>
                    <a:alpha val="0"/>
                  </a:schemeClr>
                </a:gs>
                <a:gs pos="42500">
                  <a:schemeClr val="accent2">
                    <a:alpha val="50000"/>
                  </a:schemeClr>
                </a:gs>
                <a:gs pos="68000">
                  <a:schemeClr val="accent1"/>
                </a:gs>
              </a:gsLst>
              <a:lin ang="10800000" scaled="1"/>
              <a:tileRect/>
            </a:gradFill>
            <a:round/>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DA89AC4A-677E-403A-8005-6289A3F8FC9F}"/>
              </a:ext>
            </a:extLst>
          </p:cNvPr>
          <p:cNvSpPr txBox="1"/>
          <p:nvPr/>
        </p:nvSpPr>
        <p:spPr>
          <a:xfrm>
            <a:off x="633044" y="1544757"/>
            <a:ext cx="10920047" cy="4663440"/>
          </a:xfrm>
          <a:prstGeom prst="rect">
            <a:avLst/>
          </a:prstGeom>
          <a:solidFill>
            <a:schemeClr val="bg1">
              <a:alpha val="50000"/>
            </a:schemeClr>
          </a:solidFill>
        </p:spPr>
        <p:txBody>
          <a:bodyPr wrap="square" rtlCol="0">
            <a:spAutoFit/>
          </a:bodyPr>
          <a:lstStyle/>
          <a:p>
            <a:endParaRPr lang="en-US" dirty="0"/>
          </a:p>
        </p:txBody>
      </p:sp>
      <p:sp>
        <p:nvSpPr>
          <p:cNvPr id="15" name="TextBox 14">
            <a:extLst>
              <a:ext uri="{FF2B5EF4-FFF2-40B4-BE49-F238E27FC236}">
                <a16:creationId xmlns:a16="http://schemas.microsoft.com/office/drawing/2014/main" id="{0E20C855-171D-4532-B339-949C74066CB5}"/>
              </a:ext>
            </a:extLst>
          </p:cNvPr>
          <p:cNvSpPr txBox="1"/>
          <p:nvPr/>
        </p:nvSpPr>
        <p:spPr>
          <a:xfrm>
            <a:off x="775606" y="1674032"/>
            <a:ext cx="10682352" cy="4401205"/>
          </a:xfrm>
          <a:prstGeom prst="rect">
            <a:avLst/>
          </a:prstGeom>
          <a:noFill/>
        </p:spPr>
        <p:txBody>
          <a:bodyPr wrap="square" rtlCol="0">
            <a:spAutoFit/>
          </a:bodyPr>
          <a:lstStyle/>
          <a:p>
            <a:r>
              <a:rPr lang="en-US" sz="2400" dirty="0"/>
              <a:t>Cleland JA, Flynn TW, Childs JD, Eberhart S.  The audible pop from thoracic spine thrust manipulation and its relation to short-tern outcomes in patients with neck pain.  </a:t>
            </a:r>
            <a:r>
              <a:rPr lang="pt-BR" sz="2400" dirty="0"/>
              <a:t>J Man Manip Ther.  2007;15(3):143-54. </a:t>
            </a:r>
          </a:p>
          <a:p>
            <a:endParaRPr lang="pt-BR" sz="2000" dirty="0"/>
          </a:p>
          <a:p>
            <a:r>
              <a:rPr lang="pt-BR" sz="2400" dirty="0"/>
              <a:t>‘</a:t>
            </a:r>
            <a:r>
              <a:rPr lang="en-US" sz="2400" b="1" i="1" dirty="0"/>
              <a:t>78 patients referred to physical therapy with mechanical neck pain underwent a standardized examination and thoracic spine manipulation treatment protocol. All patients were treated with a total of </a:t>
            </a:r>
            <a:r>
              <a:rPr lang="en-US" sz="2400" b="1" i="1" dirty="0">
                <a:solidFill>
                  <a:srgbClr val="FF0000"/>
                </a:solidFill>
              </a:rPr>
              <a:t>6 thrust manipulation </a:t>
            </a:r>
            <a:r>
              <a:rPr lang="en-US" sz="2400" b="1" i="1" dirty="0"/>
              <a:t>techniques directed to the thoracic spine followed by a basic cervical range of motion exercise.  </a:t>
            </a:r>
            <a:r>
              <a:rPr lang="en-US" sz="2400" b="1" i="1" dirty="0">
                <a:solidFill>
                  <a:srgbClr val="FF0000"/>
                </a:solidFill>
              </a:rPr>
              <a:t>No relationship between the number of audible pops during thoracic spine thrust manipulation and clinically meaningful improvements in pain, disability, or CROM in patients with mechanical neck pain.’</a:t>
            </a:r>
            <a:endParaRPr lang="en-US" sz="2400" dirty="0">
              <a:solidFill>
                <a:srgbClr val="145D9E"/>
              </a:solidFill>
            </a:endParaRPr>
          </a:p>
          <a:p>
            <a:endParaRPr lang="en-US" sz="2000" dirty="0">
              <a:solidFill>
                <a:srgbClr val="145D9E"/>
              </a:solidFill>
            </a:endParaRPr>
          </a:p>
        </p:txBody>
      </p:sp>
    </p:spTree>
    <p:custDataLst>
      <p:tags r:id="rId1"/>
    </p:custDataLst>
    <p:extLst>
      <p:ext uri="{BB962C8B-B14F-4D97-AF65-F5344CB8AC3E}">
        <p14:creationId xmlns:p14="http://schemas.microsoft.com/office/powerpoint/2010/main" val="2851837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2EFBF16-954D-4E39-985A-560D09B93210}"/>
              </a:ext>
            </a:extLst>
          </p:cNvPr>
          <p:cNvSpPr/>
          <p:nvPr/>
        </p:nvSpPr>
        <p:spPr>
          <a:xfrm>
            <a:off x="0" y="0"/>
            <a:ext cx="12182560" cy="6857994"/>
          </a:xfrm>
          <a:prstGeom prst="rect">
            <a:avLst/>
          </a:prstGeom>
          <a:solidFill>
            <a:srgbClr val="E9E7D0">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p>
        </p:txBody>
      </p:sp>
      <p:sp>
        <p:nvSpPr>
          <p:cNvPr id="117" name="Rectangle 116">
            <a:extLst>
              <a:ext uri="{FF2B5EF4-FFF2-40B4-BE49-F238E27FC236}">
                <a16:creationId xmlns:a16="http://schemas.microsoft.com/office/drawing/2014/main" id="{25C7AAA9-A7ED-4231-B7A8-6CED7BF5AFC5}"/>
              </a:ext>
            </a:extLst>
          </p:cNvPr>
          <p:cNvSpPr/>
          <p:nvPr/>
        </p:nvSpPr>
        <p:spPr>
          <a:xfrm>
            <a:off x="6461" y="5326"/>
            <a:ext cx="12182559" cy="6858000"/>
          </a:xfrm>
          <a:prstGeom prst="rect">
            <a:avLst/>
          </a:prstGeom>
          <a:blipFill dpi="0" rotWithShape="1">
            <a:blip r:embed="rId3">
              <a:alphaModFix amt="7000"/>
              <a:extLst>
                <a:ext uri="{BEBA8EAE-BF5A-486C-A8C5-ECC9F3942E4B}">
                  <a14:imgProps xmlns:a14="http://schemas.microsoft.com/office/drawing/2010/main">
                    <a14:imgLayer r:embed="rId4">
                      <a14:imgEffect>
                        <a14:brightnessContrast bright="23000"/>
                      </a14:imgEffect>
                    </a14:imgLayer>
                  </a14:imgProp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latin typeface="Calibri" panose="020F0502020204030204" pitchFamily="34" charset="0"/>
            </a:endParaRPr>
          </a:p>
        </p:txBody>
      </p:sp>
      <p:sp>
        <p:nvSpPr>
          <p:cNvPr id="119" name="Rectangle 118">
            <a:extLst>
              <a:ext uri="{FF2B5EF4-FFF2-40B4-BE49-F238E27FC236}">
                <a16:creationId xmlns:a16="http://schemas.microsoft.com/office/drawing/2014/main" id="{9537ABF6-5C1F-406C-882C-ABA3051EF8DB}"/>
              </a:ext>
            </a:extLst>
          </p:cNvPr>
          <p:cNvSpPr/>
          <p:nvPr/>
        </p:nvSpPr>
        <p:spPr>
          <a:xfrm>
            <a:off x="4720" y="3"/>
            <a:ext cx="12182560" cy="6857994"/>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p>
        </p:txBody>
      </p:sp>
      <p:sp>
        <p:nvSpPr>
          <p:cNvPr id="5" name="TextBox 4">
            <a:extLst>
              <a:ext uri="{FF2B5EF4-FFF2-40B4-BE49-F238E27FC236}">
                <a16:creationId xmlns:a16="http://schemas.microsoft.com/office/drawing/2014/main" id="{1463D9FE-BB52-43A3-8414-20E4C1422170}"/>
              </a:ext>
            </a:extLst>
          </p:cNvPr>
          <p:cNvSpPr txBox="1"/>
          <p:nvPr/>
        </p:nvSpPr>
        <p:spPr>
          <a:xfrm>
            <a:off x="775606" y="331859"/>
            <a:ext cx="9938109" cy="748475"/>
          </a:xfrm>
          <a:prstGeom prst="rect">
            <a:avLst/>
          </a:prstGeom>
          <a:noFill/>
        </p:spPr>
        <p:txBody>
          <a:bodyPr wrap="square" rtlCol="0">
            <a:spAutoFit/>
          </a:bodyPr>
          <a:lstStyle/>
          <a:p>
            <a:pPr>
              <a:lnSpc>
                <a:spcPct val="114000"/>
              </a:lnSpc>
            </a:pPr>
            <a:r>
              <a:rPr lang="en-US" sz="4000" dirty="0">
                <a:solidFill>
                  <a:srgbClr val="157491"/>
                </a:solidFill>
                <a:latin typeface="Rubik Medium" panose="02000604000000020004" pitchFamily="2" charset="-79"/>
                <a:cs typeface="Rubik Medium" panose="02000604000000020004" pitchFamily="2" charset="-79"/>
              </a:rPr>
              <a:t>Thrust Mobilizations – The Research</a:t>
            </a:r>
            <a:endParaRPr lang="en-PH" sz="4000" dirty="0">
              <a:solidFill>
                <a:schemeClr val="accent2"/>
              </a:solidFill>
              <a:latin typeface="Rubik Medium" panose="02000604000000020004" pitchFamily="2" charset="-79"/>
              <a:cs typeface="Rubik Medium" panose="02000604000000020004" pitchFamily="2" charset="-79"/>
            </a:endParaRPr>
          </a:p>
        </p:txBody>
      </p:sp>
      <p:cxnSp>
        <p:nvCxnSpPr>
          <p:cNvPr id="11" name="Straight Connector 10">
            <a:extLst>
              <a:ext uri="{FF2B5EF4-FFF2-40B4-BE49-F238E27FC236}">
                <a16:creationId xmlns:a16="http://schemas.microsoft.com/office/drawing/2014/main" id="{7EECE742-EB33-4886-AFA5-D9223919E3DA}"/>
              </a:ext>
            </a:extLst>
          </p:cNvPr>
          <p:cNvCxnSpPr>
            <a:cxnSpLocks/>
          </p:cNvCxnSpPr>
          <p:nvPr/>
        </p:nvCxnSpPr>
        <p:spPr>
          <a:xfrm>
            <a:off x="11654482" y="6398483"/>
            <a:ext cx="0" cy="338350"/>
          </a:xfrm>
          <a:prstGeom prst="line">
            <a:avLst/>
          </a:prstGeom>
          <a:ln w="9525">
            <a:solidFill>
              <a:schemeClr val="tx1">
                <a:lumMod val="50000"/>
                <a:lumOff val="50000"/>
                <a:alpha val="96000"/>
              </a:schemeClr>
            </a:solidFill>
          </a:ln>
        </p:spPr>
        <p:style>
          <a:lnRef idx="1">
            <a:schemeClr val="accent1"/>
          </a:lnRef>
          <a:fillRef idx="0">
            <a:schemeClr val="accent1"/>
          </a:fillRef>
          <a:effectRef idx="0">
            <a:schemeClr val="accent1"/>
          </a:effectRef>
          <a:fontRef idx="minor">
            <a:schemeClr val="tx1"/>
          </a:fontRef>
        </p:style>
      </p:cxnSp>
      <p:sp>
        <p:nvSpPr>
          <p:cNvPr id="12" name="Slide Number Placeholder 3">
            <a:extLst>
              <a:ext uri="{FF2B5EF4-FFF2-40B4-BE49-F238E27FC236}">
                <a16:creationId xmlns:a16="http://schemas.microsoft.com/office/drawing/2014/main" id="{2B369B34-F934-406C-B20B-3C065D838798}"/>
              </a:ext>
            </a:extLst>
          </p:cNvPr>
          <p:cNvSpPr>
            <a:spLocks noGrp="1"/>
          </p:cNvSpPr>
          <p:nvPr>
            <p:ph type="sldNum" sz="quarter" idx="12"/>
          </p:nvPr>
        </p:nvSpPr>
        <p:spPr>
          <a:xfrm>
            <a:off x="11726912" y="6349271"/>
            <a:ext cx="465088" cy="365125"/>
          </a:xfrm>
        </p:spPr>
        <p:txBody>
          <a:bodyPr/>
          <a:lstStyle/>
          <a:p>
            <a:pPr algn="l"/>
            <a:fld id="{581E21AE-AD33-4F94-B240-0459D0BCA2D6}" type="slidenum">
              <a:rPr lang="en-PH" sz="1400" smtClean="0">
                <a:solidFill>
                  <a:schemeClr val="accent2"/>
                </a:solidFill>
                <a:latin typeface="Montserrat Light" panose="00000400000000000000" pitchFamily="50" charset="0"/>
              </a:rPr>
              <a:pPr algn="l"/>
              <a:t>11</a:t>
            </a:fld>
            <a:endParaRPr lang="en-PH" sz="1400" dirty="0">
              <a:solidFill>
                <a:schemeClr val="accent2"/>
              </a:solidFill>
              <a:latin typeface="Montserrat Light" panose="00000400000000000000" pitchFamily="50" charset="0"/>
            </a:endParaRPr>
          </a:p>
        </p:txBody>
      </p:sp>
      <p:pic>
        <p:nvPicPr>
          <p:cNvPr id="13" name="Picture 12">
            <a:extLst>
              <a:ext uri="{FF2B5EF4-FFF2-40B4-BE49-F238E27FC236}">
                <a16:creationId xmlns:a16="http://schemas.microsoft.com/office/drawing/2014/main" id="{ECB83713-740B-466B-80E1-9214335495F2}"/>
              </a:ext>
            </a:extLst>
          </p:cNvPr>
          <p:cNvPicPr>
            <a:picLocks noChangeAspect="1"/>
          </p:cNvPicPr>
          <p:nvPr/>
        </p:nvPicPr>
        <p:blipFill>
          <a:blip r:embed="rId5">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9384535" y="6398483"/>
            <a:ext cx="2073423" cy="348335"/>
          </a:xfrm>
          <a:prstGeom prst="rect">
            <a:avLst/>
          </a:prstGeom>
        </p:spPr>
      </p:pic>
      <p:cxnSp>
        <p:nvCxnSpPr>
          <p:cNvPr id="14" name="Straight Connector 13">
            <a:extLst>
              <a:ext uri="{FF2B5EF4-FFF2-40B4-BE49-F238E27FC236}">
                <a16:creationId xmlns:a16="http://schemas.microsoft.com/office/drawing/2014/main" id="{6F3946DF-8A61-4AD5-8F6F-85D6FBB58202}"/>
              </a:ext>
            </a:extLst>
          </p:cNvPr>
          <p:cNvCxnSpPr>
            <a:cxnSpLocks/>
          </p:cNvCxnSpPr>
          <p:nvPr/>
        </p:nvCxnSpPr>
        <p:spPr>
          <a:xfrm>
            <a:off x="9440" y="1312545"/>
            <a:ext cx="9312596" cy="0"/>
          </a:xfrm>
          <a:prstGeom prst="line">
            <a:avLst/>
          </a:prstGeom>
          <a:ln w="38100" cap="rnd">
            <a:gradFill flip="none" rotWithShape="1">
              <a:gsLst>
                <a:gs pos="0">
                  <a:schemeClr val="accent1">
                    <a:lumMod val="5000"/>
                    <a:lumOff val="95000"/>
                    <a:alpha val="0"/>
                  </a:schemeClr>
                </a:gs>
                <a:gs pos="42500">
                  <a:schemeClr val="accent2">
                    <a:alpha val="50000"/>
                  </a:schemeClr>
                </a:gs>
                <a:gs pos="68000">
                  <a:schemeClr val="accent1"/>
                </a:gs>
              </a:gsLst>
              <a:lin ang="10800000" scaled="1"/>
              <a:tileRect/>
            </a:gradFill>
            <a:round/>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24C7BBC5-5371-401B-9048-905EBF7C85CD}"/>
              </a:ext>
            </a:extLst>
          </p:cNvPr>
          <p:cNvSpPr txBox="1"/>
          <p:nvPr/>
        </p:nvSpPr>
        <p:spPr>
          <a:xfrm>
            <a:off x="633044" y="1544757"/>
            <a:ext cx="10920047" cy="4663440"/>
          </a:xfrm>
          <a:prstGeom prst="rect">
            <a:avLst/>
          </a:prstGeom>
          <a:solidFill>
            <a:schemeClr val="bg1">
              <a:alpha val="50000"/>
            </a:schemeClr>
          </a:solidFill>
        </p:spPr>
        <p:txBody>
          <a:bodyPr wrap="square" rtlCol="0">
            <a:spAutoFit/>
          </a:bodyPr>
          <a:lstStyle/>
          <a:p>
            <a:endParaRPr lang="en-US" dirty="0"/>
          </a:p>
        </p:txBody>
      </p:sp>
      <p:sp>
        <p:nvSpPr>
          <p:cNvPr id="15" name="TextBox 14">
            <a:extLst>
              <a:ext uri="{FF2B5EF4-FFF2-40B4-BE49-F238E27FC236}">
                <a16:creationId xmlns:a16="http://schemas.microsoft.com/office/drawing/2014/main" id="{0E20C855-171D-4532-B339-949C74066CB5}"/>
              </a:ext>
            </a:extLst>
          </p:cNvPr>
          <p:cNvSpPr txBox="1"/>
          <p:nvPr/>
        </p:nvSpPr>
        <p:spPr>
          <a:xfrm>
            <a:off x="775605" y="1665240"/>
            <a:ext cx="10688811" cy="4154984"/>
          </a:xfrm>
          <a:prstGeom prst="rect">
            <a:avLst/>
          </a:prstGeom>
          <a:noFill/>
        </p:spPr>
        <p:txBody>
          <a:bodyPr wrap="square" rtlCol="0">
            <a:spAutoFit/>
          </a:bodyPr>
          <a:lstStyle/>
          <a:p>
            <a:r>
              <a:rPr lang="en-US" sz="2000" dirty="0"/>
              <a:t>Engel R, </a:t>
            </a:r>
            <a:r>
              <a:rPr lang="en-US" sz="2000" dirty="0" err="1"/>
              <a:t>Vemulpad</a:t>
            </a:r>
            <a:r>
              <a:rPr lang="en-US" sz="2000" dirty="0"/>
              <a:t> S.  The Effect of Combining Manual Therapy with Exercise on the Respiratory Function of Normal Individuals: A Randomized Controlled Trial.  J Manipulative </a:t>
            </a:r>
            <a:r>
              <a:rPr lang="en-US" sz="2000" dirty="0" err="1"/>
              <a:t>Physiol</a:t>
            </a:r>
            <a:r>
              <a:rPr lang="en-US" sz="2000" dirty="0"/>
              <a:t> </a:t>
            </a:r>
            <a:r>
              <a:rPr lang="en-US" sz="2000" dirty="0" err="1"/>
              <a:t>Ther</a:t>
            </a:r>
            <a:r>
              <a:rPr lang="en-US" sz="2000" dirty="0"/>
              <a:t>.  30(7):509-513. </a:t>
            </a:r>
          </a:p>
          <a:p>
            <a:endParaRPr lang="en-US" sz="2000" dirty="0"/>
          </a:p>
          <a:p>
            <a:r>
              <a:rPr lang="en-US" sz="2300" dirty="0"/>
              <a:t>‘</a:t>
            </a:r>
            <a:r>
              <a:rPr lang="en-US" sz="2300" b="1" i="1" dirty="0"/>
              <a:t>Forced vital capacity (FVC) and forced expiratory volume in the first second (FEV</a:t>
            </a:r>
            <a:r>
              <a:rPr lang="en-US" sz="2300" b="1" i="1" baseline="-25000" dirty="0"/>
              <a:t>1</a:t>
            </a:r>
            <a:r>
              <a:rPr lang="en-US" sz="2300" b="1" i="1" dirty="0"/>
              <a:t>) were measured in 20 healthy, nonsmoking individuals before and after 3 interventions: exercise only, manual therapy only, and manual therapy followed by exercise. Each participant underwent 6 sessions of interventions over a 4-week period. </a:t>
            </a:r>
          </a:p>
          <a:p>
            <a:pPr marL="342900" indent="-342900">
              <a:buFont typeface="Arial" panose="020B0604020202020204" pitchFamily="34" charset="0"/>
              <a:buChar char="•"/>
            </a:pPr>
            <a:r>
              <a:rPr lang="en-US" sz="2300" b="1" i="1" dirty="0"/>
              <a:t>Exercise only = significant decrease in FVC </a:t>
            </a:r>
          </a:p>
          <a:p>
            <a:pPr marL="342900" indent="-342900">
              <a:buFont typeface="Arial" panose="020B0604020202020204" pitchFamily="34" charset="0"/>
              <a:buChar char="•"/>
            </a:pPr>
            <a:r>
              <a:rPr lang="en-US" sz="2300" b="1" i="1" dirty="0"/>
              <a:t>Manual Therapy only =  significant increase in FVC </a:t>
            </a:r>
          </a:p>
          <a:p>
            <a:pPr marL="342900" indent="-342900">
              <a:buFont typeface="Arial" panose="020B0604020202020204" pitchFamily="34" charset="0"/>
              <a:buChar char="•"/>
            </a:pPr>
            <a:r>
              <a:rPr lang="en-US" sz="2300" b="1" i="1" dirty="0"/>
              <a:t>Both Manual Therapy and Exercise = </a:t>
            </a:r>
            <a:r>
              <a:rPr lang="en-US" sz="2300" b="1" i="1" dirty="0">
                <a:solidFill>
                  <a:srgbClr val="FF0000"/>
                </a:solidFill>
              </a:rPr>
              <a:t>significant increases in FVC and FEV</a:t>
            </a:r>
            <a:r>
              <a:rPr lang="en-US" sz="2300" b="1" i="1" baseline="-25000" dirty="0">
                <a:solidFill>
                  <a:srgbClr val="FF0000"/>
                </a:solidFill>
              </a:rPr>
              <a:t>1</a:t>
            </a:r>
            <a:r>
              <a:rPr lang="en-US" sz="2300" b="1" i="1" dirty="0">
                <a:solidFill>
                  <a:srgbClr val="FF0000"/>
                </a:solidFill>
              </a:rPr>
              <a:t> immediately after manual therapy followed by an additional increase after exercise</a:t>
            </a:r>
            <a:endParaRPr lang="en-US" sz="2300" dirty="0"/>
          </a:p>
        </p:txBody>
      </p:sp>
    </p:spTree>
    <p:custDataLst>
      <p:tags r:id="rId1"/>
    </p:custDataLst>
    <p:extLst>
      <p:ext uri="{BB962C8B-B14F-4D97-AF65-F5344CB8AC3E}">
        <p14:creationId xmlns:p14="http://schemas.microsoft.com/office/powerpoint/2010/main" val="42722850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2EFBF16-954D-4E39-985A-560D09B93210}"/>
              </a:ext>
            </a:extLst>
          </p:cNvPr>
          <p:cNvSpPr/>
          <p:nvPr/>
        </p:nvSpPr>
        <p:spPr>
          <a:xfrm>
            <a:off x="0" y="0"/>
            <a:ext cx="12182560" cy="6857994"/>
          </a:xfrm>
          <a:prstGeom prst="rect">
            <a:avLst/>
          </a:prstGeom>
          <a:solidFill>
            <a:srgbClr val="E9E7D0">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p>
        </p:txBody>
      </p:sp>
      <p:sp>
        <p:nvSpPr>
          <p:cNvPr id="117" name="Rectangle 116">
            <a:extLst>
              <a:ext uri="{FF2B5EF4-FFF2-40B4-BE49-F238E27FC236}">
                <a16:creationId xmlns:a16="http://schemas.microsoft.com/office/drawing/2014/main" id="{25C7AAA9-A7ED-4231-B7A8-6CED7BF5AFC5}"/>
              </a:ext>
            </a:extLst>
          </p:cNvPr>
          <p:cNvSpPr/>
          <p:nvPr/>
        </p:nvSpPr>
        <p:spPr>
          <a:xfrm>
            <a:off x="6461" y="5326"/>
            <a:ext cx="12182559" cy="6858000"/>
          </a:xfrm>
          <a:prstGeom prst="rect">
            <a:avLst/>
          </a:prstGeom>
          <a:blipFill dpi="0" rotWithShape="1">
            <a:blip r:embed="rId3">
              <a:alphaModFix amt="7000"/>
              <a:extLst>
                <a:ext uri="{BEBA8EAE-BF5A-486C-A8C5-ECC9F3942E4B}">
                  <a14:imgProps xmlns:a14="http://schemas.microsoft.com/office/drawing/2010/main">
                    <a14:imgLayer r:embed="rId4">
                      <a14:imgEffect>
                        <a14:brightnessContrast bright="23000"/>
                      </a14:imgEffect>
                    </a14:imgLayer>
                  </a14:imgProp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latin typeface="Calibri" panose="020F0502020204030204" pitchFamily="34" charset="0"/>
            </a:endParaRPr>
          </a:p>
        </p:txBody>
      </p:sp>
      <p:sp>
        <p:nvSpPr>
          <p:cNvPr id="119" name="Rectangle 118">
            <a:extLst>
              <a:ext uri="{FF2B5EF4-FFF2-40B4-BE49-F238E27FC236}">
                <a16:creationId xmlns:a16="http://schemas.microsoft.com/office/drawing/2014/main" id="{9537ABF6-5C1F-406C-882C-ABA3051EF8DB}"/>
              </a:ext>
            </a:extLst>
          </p:cNvPr>
          <p:cNvSpPr/>
          <p:nvPr/>
        </p:nvSpPr>
        <p:spPr>
          <a:xfrm>
            <a:off x="4720" y="3"/>
            <a:ext cx="12182560" cy="6857994"/>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p>
        </p:txBody>
      </p:sp>
      <p:sp>
        <p:nvSpPr>
          <p:cNvPr id="5" name="TextBox 4">
            <a:extLst>
              <a:ext uri="{FF2B5EF4-FFF2-40B4-BE49-F238E27FC236}">
                <a16:creationId xmlns:a16="http://schemas.microsoft.com/office/drawing/2014/main" id="{1463D9FE-BB52-43A3-8414-20E4C1422170}"/>
              </a:ext>
            </a:extLst>
          </p:cNvPr>
          <p:cNvSpPr txBox="1"/>
          <p:nvPr/>
        </p:nvSpPr>
        <p:spPr>
          <a:xfrm>
            <a:off x="775606" y="331859"/>
            <a:ext cx="9938109" cy="748475"/>
          </a:xfrm>
          <a:prstGeom prst="rect">
            <a:avLst/>
          </a:prstGeom>
          <a:noFill/>
        </p:spPr>
        <p:txBody>
          <a:bodyPr wrap="square" rtlCol="0">
            <a:spAutoFit/>
          </a:bodyPr>
          <a:lstStyle/>
          <a:p>
            <a:pPr>
              <a:lnSpc>
                <a:spcPct val="114000"/>
              </a:lnSpc>
            </a:pPr>
            <a:r>
              <a:rPr lang="en-US" sz="4000" dirty="0">
                <a:solidFill>
                  <a:srgbClr val="157491"/>
                </a:solidFill>
                <a:latin typeface="Rubik Medium" panose="02000604000000020004" pitchFamily="2" charset="-79"/>
                <a:cs typeface="Rubik Medium" panose="02000604000000020004" pitchFamily="2" charset="-79"/>
              </a:rPr>
              <a:t>Thrust Mobilizations – The Research</a:t>
            </a:r>
            <a:endParaRPr lang="en-PH" sz="4000" dirty="0">
              <a:solidFill>
                <a:schemeClr val="accent2"/>
              </a:solidFill>
              <a:latin typeface="Rubik Medium" panose="02000604000000020004" pitchFamily="2" charset="-79"/>
              <a:cs typeface="Rubik Medium" panose="02000604000000020004" pitchFamily="2" charset="-79"/>
            </a:endParaRPr>
          </a:p>
        </p:txBody>
      </p:sp>
      <p:cxnSp>
        <p:nvCxnSpPr>
          <p:cNvPr id="11" name="Straight Connector 10">
            <a:extLst>
              <a:ext uri="{FF2B5EF4-FFF2-40B4-BE49-F238E27FC236}">
                <a16:creationId xmlns:a16="http://schemas.microsoft.com/office/drawing/2014/main" id="{7EECE742-EB33-4886-AFA5-D9223919E3DA}"/>
              </a:ext>
            </a:extLst>
          </p:cNvPr>
          <p:cNvCxnSpPr>
            <a:cxnSpLocks/>
          </p:cNvCxnSpPr>
          <p:nvPr/>
        </p:nvCxnSpPr>
        <p:spPr>
          <a:xfrm>
            <a:off x="11654482" y="6398483"/>
            <a:ext cx="0" cy="338350"/>
          </a:xfrm>
          <a:prstGeom prst="line">
            <a:avLst/>
          </a:prstGeom>
          <a:ln w="9525">
            <a:solidFill>
              <a:schemeClr val="tx1">
                <a:lumMod val="50000"/>
                <a:lumOff val="50000"/>
                <a:alpha val="96000"/>
              </a:schemeClr>
            </a:solidFill>
          </a:ln>
        </p:spPr>
        <p:style>
          <a:lnRef idx="1">
            <a:schemeClr val="accent1"/>
          </a:lnRef>
          <a:fillRef idx="0">
            <a:schemeClr val="accent1"/>
          </a:fillRef>
          <a:effectRef idx="0">
            <a:schemeClr val="accent1"/>
          </a:effectRef>
          <a:fontRef idx="minor">
            <a:schemeClr val="tx1"/>
          </a:fontRef>
        </p:style>
      </p:cxnSp>
      <p:sp>
        <p:nvSpPr>
          <p:cNvPr id="12" name="Slide Number Placeholder 3">
            <a:extLst>
              <a:ext uri="{FF2B5EF4-FFF2-40B4-BE49-F238E27FC236}">
                <a16:creationId xmlns:a16="http://schemas.microsoft.com/office/drawing/2014/main" id="{2B369B34-F934-406C-B20B-3C065D838798}"/>
              </a:ext>
            </a:extLst>
          </p:cNvPr>
          <p:cNvSpPr>
            <a:spLocks noGrp="1"/>
          </p:cNvSpPr>
          <p:nvPr>
            <p:ph type="sldNum" sz="quarter" idx="12"/>
          </p:nvPr>
        </p:nvSpPr>
        <p:spPr>
          <a:xfrm>
            <a:off x="11726912" y="6349271"/>
            <a:ext cx="465088" cy="365125"/>
          </a:xfrm>
        </p:spPr>
        <p:txBody>
          <a:bodyPr/>
          <a:lstStyle/>
          <a:p>
            <a:pPr algn="l"/>
            <a:fld id="{581E21AE-AD33-4F94-B240-0459D0BCA2D6}" type="slidenum">
              <a:rPr lang="en-PH" sz="1400" smtClean="0">
                <a:solidFill>
                  <a:schemeClr val="accent2"/>
                </a:solidFill>
                <a:latin typeface="Montserrat Light" panose="00000400000000000000" pitchFamily="50" charset="0"/>
              </a:rPr>
              <a:pPr algn="l"/>
              <a:t>12</a:t>
            </a:fld>
            <a:endParaRPr lang="en-PH" sz="1400" dirty="0">
              <a:solidFill>
                <a:schemeClr val="accent2"/>
              </a:solidFill>
              <a:latin typeface="Montserrat Light" panose="00000400000000000000" pitchFamily="50" charset="0"/>
            </a:endParaRPr>
          </a:p>
        </p:txBody>
      </p:sp>
      <p:pic>
        <p:nvPicPr>
          <p:cNvPr id="13" name="Picture 12">
            <a:extLst>
              <a:ext uri="{FF2B5EF4-FFF2-40B4-BE49-F238E27FC236}">
                <a16:creationId xmlns:a16="http://schemas.microsoft.com/office/drawing/2014/main" id="{ECB83713-740B-466B-80E1-9214335495F2}"/>
              </a:ext>
            </a:extLst>
          </p:cNvPr>
          <p:cNvPicPr>
            <a:picLocks noChangeAspect="1"/>
          </p:cNvPicPr>
          <p:nvPr/>
        </p:nvPicPr>
        <p:blipFill>
          <a:blip r:embed="rId5">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9384535" y="6398483"/>
            <a:ext cx="2073423" cy="348335"/>
          </a:xfrm>
          <a:prstGeom prst="rect">
            <a:avLst/>
          </a:prstGeom>
        </p:spPr>
      </p:pic>
      <p:cxnSp>
        <p:nvCxnSpPr>
          <p:cNvPr id="14" name="Straight Connector 13">
            <a:extLst>
              <a:ext uri="{FF2B5EF4-FFF2-40B4-BE49-F238E27FC236}">
                <a16:creationId xmlns:a16="http://schemas.microsoft.com/office/drawing/2014/main" id="{6F3946DF-8A61-4AD5-8F6F-85D6FBB58202}"/>
              </a:ext>
            </a:extLst>
          </p:cNvPr>
          <p:cNvCxnSpPr>
            <a:cxnSpLocks/>
          </p:cNvCxnSpPr>
          <p:nvPr/>
        </p:nvCxnSpPr>
        <p:spPr>
          <a:xfrm>
            <a:off x="9440" y="1312545"/>
            <a:ext cx="9312596" cy="0"/>
          </a:xfrm>
          <a:prstGeom prst="line">
            <a:avLst/>
          </a:prstGeom>
          <a:ln w="38100" cap="rnd">
            <a:gradFill flip="none" rotWithShape="1">
              <a:gsLst>
                <a:gs pos="0">
                  <a:schemeClr val="accent1">
                    <a:lumMod val="5000"/>
                    <a:lumOff val="95000"/>
                    <a:alpha val="0"/>
                  </a:schemeClr>
                </a:gs>
                <a:gs pos="42500">
                  <a:schemeClr val="accent2">
                    <a:alpha val="50000"/>
                  </a:schemeClr>
                </a:gs>
                <a:gs pos="68000">
                  <a:schemeClr val="accent1"/>
                </a:gs>
              </a:gsLst>
              <a:lin ang="10800000" scaled="1"/>
              <a:tileRect/>
            </a:gradFill>
            <a:round/>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DF45DEC3-CA54-40D9-9EBE-AED91B8EE296}"/>
              </a:ext>
            </a:extLst>
          </p:cNvPr>
          <p:cNvSpPr txBox="1"/>
          <p:nvPr/>
        </p:nvSpPr>
        <p:spPr>
          <a:xfrm>
            <a:off x="633044" y="1544757"/>
            <a:ext cx="10920047" cy="4663440"/>
          </a:xfrm>
          <a:prstGeom prst="rect">
            <a:avLst/>
          </a:prstGeom>
          <a:solidFill>
            <a:schemeClr val="bg1">
              <a:alpha val="50000"/>
            </a:schemeClr>
          </a:solidFill>
        </p:spPr>
        <p:txBody>
          <a:bodyPr wrap="square" rtlCol="0">
            <a:spAutoFit/>
          </a:bodyPr>
          <a:lstStyle/>
          <a:p>
            <a:endParaRPr lang="en-US" dirty="0"/>
          </a:p>
        </p:txBody>
      </p:sp>
      <p:sp>
        <p:nvSpPr>
          <p:cNvPr id="15" name="TextBox 14">
            <a:extLst>
              <a:ext uri="{FF2B5EF4-FFF2-40B4-BE49-F238E27FC236}">
                <a16:creationId xmlns:a16="http://schemas.microsoft.com/office/drawing/2014/main" id="{0E20C855-171D-4532-B339-949C74066CB5}"/>
              </a:ext>
            </a:extLst>
          </p:cNvPr>
          <p:cNvSpPr txBox="1"/>
          <p:nvPr/>
        </p:nvSpPr>
        <p:spPr>
          <a:xfrm>
            <a:off x="775606" y="1761956"/>
            <a:ext cx="10682352" cy="4278094"/>
          </a:xfrm>
          <a:prstGeom prst="rect">
            <a:avLst/>
          </a:prstGeom>
          <a:noFill/>
        </p:spPr>
        <p:txBody>
          <a:bodyPr wrap="square" rtlCol="0">
            <a:spAutoFit/>
          </a:bodyPr>
          <a:lstStyle/>
          <a:p>
            <a:r>
              <a:rPr lang="en-US" sz="2400" dirty="0"/>
              <a:t>Cleland JA, Childs JD, McRae M, Palmer JA, Stowell T.  Immediate effects of thoracic manipulation in patients with neck pain: a randomized clinical trial. Man </a:t>
            </a:r>
            <a:r>
              <a:rPr lang="en-US" sz="2400" dirty="0" err="1"/>
              <a:t>Ther</a:t>
            </a:r>
            <a:r>
              <a:rPr lang="en-US" sz="2400" dirty="0"/>
              <a:t>. 2005 May;10(2):127-35.</a:t>
            </a:r>
            <a:r>
              <a:rPr lang="en-US" sz="2400" b="1" i="1" dirty="0"/>
              <a:t> </a:t>
            </a:r>
            <a:r>
              <a:rPr lang="en-US" sz="2800" b="1" i="1" dirty="0"/>
              <a:t>‘The results suggest that thoracic spine manipulation results in immediate </a:t>
            </a:r>
            <a:r>
              <a:rPr lang="en-US" sz="2800" b="1" i="1" dirty="0">
                <a:solidFill>
                  <a:srgbClr val="FF0000"/>
                </a:solidFill>
              </a:rPr>
              <a:t>analgesic effects </a:t>
            </a:r>
            <a:r>
              <a:rPr lang="en-US" sz="2800" b="1" i="1" dirty="0"/>
              <a:t>in patients with mechanical neck pain.’</a:t>
            </a:r>
            <a:endParaRPr lang="en-US" sz="2800" dirty="0"/>
          </a:p>
          <a:p>
            <a:endParaRPr lang="en-US" sz="2400" dirty="0">
              <a:solidFill>
                <a:srgbClr val="145D9E"/>
              </a:solidFill>
            </a:endParaRPr>
          </a:p>
          <a:p>
            <a:endParaRPr lang="en-US" sz="2400" dirty="0">
              <a:solidFill>
                <a:srgbClr val="145D9E"/>
              </a:solidFill>
            </a:endParaRPr>
          </a:p>
          <a:p>
            <a:r>
              <a:rPr lang="en-US" sz="2400" dirty="0"/>
              <a:t>Gonzalez-Iglesias J, Fernandez-de-las-</a:t>
            </a:r>
            <a:r>
              <a:rPr lang="en-US" sz="2400" dirty="0" err="1"/>
              <a:t>Penas</a:t>
            </a:r>
            <a:r>
              <a:rPr lang="en-US" sz="2400" dirty="0"/>
              <a:t> C, Cleland JA, Gutierrez-Vega </a:t>
            </a:r>
            <a:r>
              <a:rPr lang="en-US" sz="2400" dirty="0" err="1"/>
              <a:t>Mdel</a:t>
            </a:r>
            <a:r>
              <a:rPr lang="en-US" sz="2400" dirty="0"/>
              <a:t> R.  Thoracic spine manipulation for the management of patients with neck pain: a randomized clinical trial. J </a:t>
            </a:r>
            <a:r>
              <a:rPr lang="en-US" sz="2400" dirty="0" err="1"/>
              <a:t>Orthop</a:t>
            </a:r>
            <a:r>
              <a:rPr lang="en-US" sz="2400" dirty="0"/>
              <a:t> Sports Phys </a:t>
            </a:r>
            <a:r>
              <a:rPr lang="en-US" sz="2400" dirty="0" err="1"/>
              <a:t>Ther</a:t>
            </a:r>
            <a:r>
              <a:rPr lang="en-US" sz="2400" dirty="0"/>
              <a:t>. 2009 Jan;39(1):20-7. </a:t>
            </a:r>
          </a:p>
          <a:p>
            <a:endParaRPr lang="en-US" sz="2000" dirty="0">
              <a:solidFill>
                <a:srgbClr val="145D9E"/>
              </a:solidFill>
            </a:endParaRPr>
          </a:p>
        </p:txBody>
      </p:sp>
    </p:spTree>
    <p:custDataLst>
      <p:tags r:id="rId1"/>
    </p:custDataLst>
    <p:extLst>
      <p:ext uri="{BB962C8B-B14F-4D97-AF65-F5344CB8AC3E}">
        <p14:creationId xmlns:p14="http://schemas.microsoft.com/office/powerpoint/2010/main" val="16290916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2EFBF16-954D-4E39-985A-560D09B93210}"/>
              </a:ext>
            </a:extLst>
          </p:cNvPr>
          <p:cNvSpPr/>
          <p:nvPr/>
        </p:nvSpPr>
        <p:spPr>
          <a:xfrm>
            <a:off x="0" y="0"/>
            <a:ext cx="12182560" cy="6857994"/>
          </a:xfrm>
          <a:prstGeom prst="rect">
            <a:avLst/>
          </a:prstGeom>
          <a:solidFill>
            <a:srgbClr val="E9E7D0">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p>
        </p:txBody>
      </p:sp>
      <p:sp>
        <p:nvSpPr>
          <p:cNvPr id="117" name="Rectangle 116">
            <a:extLst>
              <a:ext uri="{FF2B5EF4-FFF2-40B4-BE49-F238E27FC236}">
                <a16:creationId xmlns:a16="http://schemas.microsoft.com/office/drawing/2014/main" id="{25C7AAA9-A7ED-4231-B7A8-6CED7BF5AFC5}"/>
              </a:ext>
            </a:extLst>
          </p:cNvPr>
          <p:cNvSpPr/>
          <p:nvPr/>
        </p:nvSpPr>
        <p:spPr>
          <a:xfrm>
            <a:off x="6461" y="5326"/>
            <a:ext cx="12182559" cy="6858000"/>
          </a:xfrm>
          <a:prstGeom prst="rect">
            <a:avLst/>
          </a:prstGeom>
          <a:blipFill dpi="0" rotWithShape="1">
            <a:blip r:embed="rId3">
              <a:alphaModFix amt="7000"/>
              <a:extLst>
                <a:ext uri="{BEBA8EAE-BF5A-486C-A8C5-ECC9F3942E4B}">
                  <a14:imgProps xmlns:a14="http://schemas.microsoft.com/office/drawing/2010/main">
                    <a14:imgLayer r:embed="rId4">
                      <a14:imgEffect>
                        <a14:brightnessContrast bright="23000"/>
                      </a14:imgEffect>
                    </a14:imgLayer>
                  </a14:imgProp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latin typeface="Calibri" panose="020F0502020204030204" pitchFamily="34" charset="0"/>
            </a:endParaRPr>
          </a:p>
        </p:txBody>
      </p:sp>
      <p:sp>
        <p:nvSpPr>
          <p:cNvPr id="119" name="Rectangle 118">
            <a:extLst>
              <a:ext uri="{FF2B5EF4-FFF2-40B4-BE49-F238E27FC236}">
                <a16:creationId xmlns:a16="http://schemas.microsoft.com/office/drawing/2014/main" id="{9537ABF6-5C1F-406C-882C-ABA3051EF8DB}"/>
              </a:ext>
            </a:extLst>
          </p:cNvPr>
          <p:cNvSpPr/>
          <p:nvPr/>
        </p:nvSpPr>
        <p:spPr>
          <a:xfrm>
            <a:off x="4720" y="3"/>
            <a:ext cx="12182560" cy="6857994"/>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p>
        </p:txBody>
      </p:sp>
      <p:sp>
        <p:nvSpPr>
          <p:cNvPr id="5" name="TextBox 4">
            <a:extLst>
              <a:ext uri="{FF2B5EF4-FFF2-40B4-BE49-F238E27FC236}">
                <a16:creationId xmlns:a16="http://schemas.microsoft.com/office/drawing/2014/main" id="{1463D9FE-BB52-43A3-8414-20E4C1422170}"/>
              </a:ext>
            </a:extLst>
          </p:cNvPr>
          <p:cNvSpPr txBox="1"/>
          <p:nvPr/>
        </p:nvSpPr>
        <p:spPr>
          <a:xfrm>
            <a:off x="775606" y="331859"/>
            <a:ext cx="9938109" cy="748475"/>
          </a:xfrm>
          <a:prstGeom prst="rect">
            <a:avLst/>
          </a:prstGeom>
          <a:noFill/>
        </p:spPr>
        <p:txBody>
          <a:bodyPr wrap="square" rtlCol="0">
            <a:spAutoFit/>
          </a:bodyPr>
          <a:lstStyle/>
          <a:p>
            <a:pPr>
              <a:lnSpc>
                <a:spcPct val="114000"/>
              </a:lnSpc>
            </a:pPr>
            <a:r>
              <a:rPr lang="en-US" sz="4000" dirty="0">
                <a:solidFill>
                  <a:srgbClr val="157491"/>
                </a:solidFill>
                <a:latin typeface="Rubik Medium" panose="02000604000000020004" pitchFamily="2" charset="-79"/>
                <a:cs typeface="Rubik Medium" panose="02000604000000020004" pitchFamily="2" charset="-79"/>
              </a:rPr>
              <a:t>Thrust Mobilizations – The Research</a:t>
            </a:r>
            <a:endParaRPr lang="en-PH" sz="4000" dirty="0">
              <a:solidFill>
                <a:schemeClr val="accent2"/>
              </a:solidFill>
              <a:latin typeface="Rubik Medium" panose="02000604000000020004" pitchFamily="2" charset="-79"/>
              <a:cs typeface="Rubik Medium" panose="02000604000000020004" pitchFamily="2" charset="-79"/>
            </a:endParaRPr>
          </a:p>
        </p:txBody>
      </p:sp>
      <p:cxnSp>
        <p:nvCxnSpPr>
          <p:cNvPr id="11" name="Straight Connector 10">
            <a:extLst>
              <a:ext uri="{FF2B5EF4-FFF2-40B4-BE49-F238E27FC236}">
                <a16:creationId xmlns:a16="http://schemas.microsoft.com/office/drawing/2014/main" id="{7EECE742-EB33-4886-AFA5-D9223919E3DA}"/>
              </a:ext>
            </a:extLst>
          </p:cNvPr>
          <p:cNvCxnSpPr>
            <a:cxnSpLocks/>
          </p:cNvCxnSpPr>
          <p:nvPr/>
        </p:nvCxnSpPr>
        <p:spPr>
          <a:xfrm>
            <a:off x="11654482" y="6398483"/>
            <a:ext cx="0" cy="338350"/>
          </a:xfrm>
          <a:prstGeom prst="line">
            <a:avLst/>
          </a:prstGeom>
          <a:ln w="9525">
            <a:solidFill>
              <a:schemeClr val="tx1">
                <a:lumMod val="50000"/>
                <a:lumOff val="50000"/>
                <a:alpha val="96000"/>
              </a:schemeClr>
            </a:solidFill>
          </a:ln>
        </p:spPr>
        <p:style>
          <a:lnRef idx="1">
            <a:schemeClr val="accent1"/>
          </a:lnRef>
          <a:fillRef idx="0">
            <a:schemeClr val="accent1"/>
          </a:fillRef>
          <a:effectRef idx="0">
            <a:schemeClr val="accent1"/>
          </a:effectRef>
          <a:fontRef idx="minor">
            <a:schemeClr val="tx1"/>
          </a:fontRef>
        </p:style>
      </p:cxnSp>
      <p:sp>
        <p:nvSpPr>
          <p:cNvPr id="12" name="Slide Number Placeholder 3">
            <a:extLst>
              <a:ext uri="{FF2B5EF4-FFF2-40B4-BE49-F238E27FC236}">
                <a16:creationId xmlns:a16="http://schemas.microsoft.com/office/drawing/2014/main" id="{2B369B34-F934-406C-B20B-3C065D838798}"/>
              </a:ext>
            </a:extLst>
          </p:cNvPr>
          <p:cNvSpPr>
            <a:spLocks noGrp="1"/>
          </p:cNvSpPr>
          <p:nvPr>
            <p:ph type="sldNum" sz="quarter" idx="12"/>
          </p:nvPr>
        </p:nvSpPr>
        <p:spPr>
          <a:xfrm>
            <a:off x="11726912" y="6349271"/>
            <a:ext cx="465088" cy="365125"/>
          </a:xfrm>
        </p:spPr>
        <p:txBody>
          <a:bodyPr/>
          <a:lstStyle/>
          <a:p>
            <a:pPr algn="l"/>
            <a:fld id="{581E21AE-AD33-4F94-B240-0459D0BCA2D6}" type="slidenum">
              <a:rPr lang="en-PH" sz="1400" smtClean="0">
                <a:solidFill>
                  <a:schemeClr val="accent2"/>
                </a:solidFill>
                <a:latin typeface="Montserrat Light" panose="00000400000000000000" pitchFamily="50" charset="0"/>
              </a:rPr>
              <a:pPr algn="l"/>
              <a:t>13</a:t>
            </a:fld>
            <a:endParaRPr lang="en-PH" sz="1400" dirty="0">
              <a:solidFill>
                <a:schemeClr val="accent2"/>
              </a:solidFill>
              <a:latin typeface="Montserrat Light" panose="00000400000000000000" pitchFamily="50" charset="0"/>
            </a:endParaRPr>
          </a:p>
        </p:txBody>
      </p:sp>
      <p:pic>
        <p:nvPicPr>
          <p:cNvPr id="13" name="Picture 12">
            <a:extLst>
              <a:ext uri="{FF2B5EF4-FFF2-40B4-BE49-F238E27FC236}">
                <a16:creationId xmlns:a16="http://schemas.microsoft.com/office/drawing/2014/main" id="{ECB83713-740B-466B-80E1-9214335495F2}"/>
              </a:ext>
            </a:extLst>
          </p:cNvPr>
          <p:cNvPicPr>
            <a:picLocks noChangeAspect="1"/>
          </p:cNvPicPr>
          <p:nvPr/>
        </p:nvPicPr>
        <p:blipFill>
          <a:blip r:embed="rId5">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9384535" y="6398483"/>
            <a:ext cx="2073423" cy="348335"/>
          </a:xfrm>
          <a:prstGeom prst="rect">
            <a:avLst/>
          </a:prstGeom>
        </p:spPr>
      </p:pic>
      <p:cxnSp>
        <p:nvCxnSpPr>
          <p:cNvPr id="14" name="Straight Connector 13">
            <a:extLst>
              <a:ext uri="{FF2B5EF4-FFF2-40B4-BE49-F238E27FC236}">
                <a16:creationId xmlns:a16="http://schemas.microsoft.com/office/drawing/2014/main" id="{6F3946DF-8A61-4AD5-8F6F-85D6FBB58202}"/>
              </a:ext>
            </a:extLst>
          </p:cNvPr>
          <p:cNvCxnSpPr>
            <a:cxnSpLocks/>
          </p:cNvCxnSpPr>
          <p:nvPr/>
        </p:nvCxnSpPr>
        <p:spPr>
          <a:xfrm>
            <a:off x="9440" y="1312545"/>
            <a:ext cx="9312596" cy="0"/>
          </a:xfrm>
          <a:prstGeom prst="line">
            <a:avLst/>
          </a:prstGeom>
          <a:ln w="38100" cap="rnd">
            <a:gradFill flip="none" rotWithShape="1">
              <a:gsLst>
                <a:gs pos="0">
                  <a:schemeClr val="accent1">
                    <a:lumMod val="5000"/>
                    <a:lumOff val="95000"/>
                    <a:alpha val="0"/>
                  </a:schemeClr>
                </a:gs>
                <a:gs pos="42500">
                  <a:schemeClr val="accent2">
                    <a:alpha val="50000"/>
                  </a:schemeClr>
                </a:gs>
                <a:gs pos="68000">
                  <a:schemeClr val="accent1"/>
                </a:gs>
              </a:gsLst>
              <a:lin ang="10800000" scaled="1"/>
              <a:tileRect/>
            </a:gradFill>
            <a:round/>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E54F8D71-2216-4907-A105-98645F460F5C}"/>
              </a:ext>
            </a:extLst>
          </p:cNvPr>
          <p:cNvSpPr txBox="1"/>
          <p:nvPr/>
        </p:nvSpPr>
        <p:spPr>
          <a:xfrm>
            <a:off x="633044" y="1544757"/>
            <a:ext cx="10920047" cy="4663440"/>
          </a:xfrm>
          <a:prstGeom prst="rect">
            <a:avLst/>
          </a:prstGeom>
          <a:solidFill>
            <a:schemeClr val="bg1">
              <a:alpha val="50000"/>
            </a:schemeClr>
          </a:solidFill>
        </p:spPr>
        <p:txBody>
          <a:bodyPr wrap="square" rtlCol="0">
            <a:spAutoFit/>
          </a:bodyPr>
          <a:lstStyle/>
          <a:p>
            <a:endParaRPr lang="en-US" dirty="0"/>
          </a:p>
        </p:txBody>
      </p:sp>
      <p:sp>
        <p:nvSpPr>
          <p:cNvPr id="15" name="TextBox 14">
            <a:extLst>
              <a:ext uri="{FF2B5EF4-FFF2-40B4-BE49-F238E27FC236}">
                <a16:creationId xmlns:a16="http://schemas.microsoft.com/office/drawing/2014/main" id="{0E20C855-171D-4532-B339-949C74066CB5}"/>
              </a:ext>
            </a:extLst>
          </p:cNvPr>
          <p:cNvSpPr txBox="1"/>
          <p:nvPr/>
        </p:nvSpPr>
        <p:spPr>
          <a:xfrm>
            <a:off x="775606" y="1638862"/>
            <a:ext cx="10682352" cy="4524315"/>
          </a:xfrm>
          <a:prstGeom prst="rect">
            <a:avLst/>
          </a:prstGeom>
          <a:noFill/>
        </p:spPr>
        <p:txBody>
          <a:bodyPr wrap="square" rtlCol="0">
            <a:spAutoFit/>
          </a:bodyPr>
          <a:lstStyle/>
          <a:p>
            <a:r>
              <a:rPr lang="en-US" sz="2400" dirty="0"/>
              <a:t>Ross JK, </a:t>
            </a:r>
            <a:r>
              <a:rPr lang="en-US" sz="2400" dirty="0" err="1"/>
              <a:t>Bereznik</a:t>
            </a:r>
            <a:r>
              <a:rPr lang="en-US" sz="2400" dirty="0"/>
              <a:t> DE, McGill SM.  Determining Cavitation Location During Lumbar and Thoracic Spinal Manipulation:  Is Spinal Manipulation Accurate and Specific?  Spine.  2006;29:1452-1457. </a:t>
            </a:r>
          </a:p>
          <a:p>
            <a:endParaRPr lang="en-US" sz="2400" dirty="0">
              <a:solidFill>
                <a:srgbClr val="145D9E"/>
              </a:solidFill>
            </a:endParaRPr>
          </a:p>
          <a:p>
            <a:r>
              <a:rPr lang="en-US" sz="2400" dirty="0"/>
              <a:t>‘</a:t>
            </a:r>
            <a:r>
              <a:rPr lang="en-US" sz="2400" b="1" i="1" dirty="0"/>
              <a:t>For lumbar SMT, the average </a:t>
            </a:r>
            <a:r>
              <a:rPr lang="en-US" sz="2400" b="1" i="1" dirty="0">
                <a:solidFill>
                  <a:srgbClr val="FF0000"/>
                </a:solidFill>
              </a:rPr>
              <a:t>error</a:t>
            </a:r>
            <a:r>
              <a:rPr lang="en-US" sz="2400" b="1" i="1" dirty="0"/>
              <a:t> from target of 124 </a:t>
            </a:r>
            <a:r>
              <a:rPr lang="en-US" sz="2400" b="1" i="1" dirty="0" err="1"/>
              <a:t>cavitations</a:t>
            </a:r>
            <a:r>
              <a:rPr lang="en-US" sz="2400" b="1" i="1" dirty="0"/>
              <a:t> in </a:t>
            </a:r>
            <a:r>
              <a:rPr lang="en-US" sz="2400" b="1" i="1" dirty="0">
                <a:solidFill>
                  <a:srgbClr val="FF0000"/>
                </a:solidFill>
              </a:rPr>
              <a:t>lumbar </a:t>
            </a:r>
            <a:r>
              <a:rPr lang="en-US" sz="2400" b="1" i="1" dirty="0"/>
              <a:t>procedures was </a:t>
            </a:r>
            <a:r>
              <a:rPr lang="en-US" sz="2400" b="1" i="1" dirty="0">
                <a:solidFill>
                  <a:srgbClr val="FF0000"/>
                </a:solidFill>
              </a:rPr>
              <a:t>5.29</a:t>
            </a:r>
            <a:r>
              <a:rPr lang="en-US" sz="2400" b="1" i="1" dirty="0"/>
              <a:t> </a:t>
            </a:r>
            <a:r>
              <a:rPr lang="en-US" sz="2400" b="1" i="1" dirty="0">
                <a:solidFill>
                  <a:srgbClr val="FF0000"/>
                </a:solidFill>
              </a:rPr>
              <a:t>cm</a:t>
            </a:r>
            <a:r>
              <a:rPr lang="en-US" sz="2400" b="1" i="1" dirty="0"/>
              <a:t> (at least one vertebra away from target), with a range of 0 to 14 cm. Of these </a:t>
            </a:r>
            <a:r>
              <a:rPr lang="en-US" sz="2400" b="1" i="1" dirty="0" err="1"/>
              <a:t>cavitations</a:t>
            </a:r>
            <a:r>
              <a:rPr lang="en-US" sz="2400" b="1" i="1" dirty="0"/>
              <a:t>, 57 were deemed to be accurate and 67 were deemed to be inaccurate. The average error from target of 54 </a:t>
            </a:r>
            <a:r>
              <a:rPr lang="en-US" sz="2400" b="1" i="1" dirty="0" err="1"/>
              <a:t>cavitations</a:t>
            </a:r>
            <a:r>
              <a:rPr lang="en-US" sz="2400" b="1" i="1" dirty="0"/>
              <a:t> in the </a:t>
            </a:r>
            <a:r>
              <a:rPr lang="en-US" sz="2400" b="1" i="1" dirty="0">
                <a:solidFill>
                  <a:srgbClr val="FF0000"/>
                </a:solidFill>
              </a:rPr>
              <a:t>thoracic </a:t>
            </a:r>
            <a:r>
              <a:rPr lang="en-US" sz="2400" b="1" i="1" dirty="0"/>
              <a:t>spine was </a:t>
            </a:r>
            <a:r>
              <a:rPr lang="en-US" sz="2400" b="1" i="1" dirty="0">
                <a:solidFill>
                  <a:srgbClr val="FF0000"/>
                </a:solidFill>
              </a:rPr>
              <a:t>3.5</a:t>
            </a:r>
            <a:r>
              <a:rPr lang="en-US" sz="2400" b="1" i="1" dirty="0"/>
              <a:t> </a:t>
            </a:r>
            <a:r>
              <a:rPr lang="en-US" sz="2400" b="1" i="1" dirty="0">
                <a:solidFill>
                  <a:srgbClr val="FF0000"/>
                </a:solidFill>
              </a:rPr>
              <a:t>cm</a:t>
            </a:r>
            <a:r>
              <a:rPr lang="en-US" sz="2400" b="1" i="1" dirty="0"/>
              <a:t>, with a range of 0 to 9.5 cm. Of these </a:t>
            </a:r>
            <a:r>
              <a:rPr lang="en-US" sz="2400" b="1" i="1" dirty="0" err="1"/>
              <a:t>cavitations</a:t>
            </a:r>
            <a:r>
              <a:rPr lang="en-US" sz="2400" b="1" i="1" dirty="0"/>
              <a:t>, 29 were deemed to be accurate and 25 were deemed to be inaccurate. In most cases, individual manipulative procedures were associated with </a:t>
            </a:r>
            <a:r>
              <a:rPr lang="en-US" sz="2400" b="1" i="1" dirty="0">
                <a:solidFill>
                  <a:srgbClr val="FF0000"/>
                </a:solidFill>
              </a:rPr>
              <a:t>multiple </a:t>
            </a:r>
            <a:r>
              <a:rPr lang="en-US" sz="2400" b="1" i="1" dirty="0" err="1">
                <a:solidFill>
                  <a:srgbClr val="FF0000"/>
                </a:solidFill>
              </a:rPr>
              <a:t>cavitations</a:t>
            </a:r>
            <a:r>
              <a:rPr lang="en-US" sz="2400" b="1" i="1" dirty="0">
                <a:solidFill>
                  <a:srgbClr val="FF0000"/>
                </a:solidFill>
              </a:rPr>
              <a:t> ranging from 2 to 6</a:t>
            </a:r>
            <a:r>
              <a:rPr lang="en-US" sz="2400" b="1" i="1" dirty="0"/>
              <a:t>.’</a:t>
            </a:r>
            <a:endParaRPr lang="en-US" sz="2400" dirty="0"/>
          </a:p>
        </p:txBody>
      </p:sp>
    </p:spTree>
    <p:custDataLst>
      <p:tags r:id="rId1"/>
    </p:custDataLst>
    <p:extLst>
      <p:ext uri="{BB962C8B-B14F-4D97-AF65-F5344CB8AC3E}">
        <p14:creationId xmlns:p14="http://schemas.microsoft.com/office/powerpoint/2010/main" val="11227807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2EFBF16-954D-4E39-985A-560D09B93210}"/>
              </a:ext>
            </a:extLst>
          </p:cNvPr>
          <p:cNvSpPr/>
          <p:nvPr/>
        </p:nvSpPr>
        <p:spPr>
          <a:xfrm>
            <a:off x="0" y="0"/>
            <a:ext cx="12182560" cy="6857994"/>
          </a:xfrm>
          <a:prstGeom prst="rect">
            <a:avLst/>
          </a:prstGeom>
          <a:solidFill>
            <a:srgbClr val="E9E7D0">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p>
        </p:txBody>
      </p:sp>
      <p:sp>
        <p:nvSpPr>
          <p:cNvPr id="117" name="Rectangle 116">
            <a:extLst>
              <a:ext uri="{FF2B5EF4-FFF2-40B4-BE49-F238E27FC236}">
                <a16:creationId xmlns:a16="http://schemas.microsoft.com/office/drawing/2014/main" id="{25C7AAA9-A7ED-4231-B7A8-6CED7BF5AFC5}"/>
              </a:ext>
            </a:extLst>
          </p:cNvPr>
          <p:cNvSpPr/>
          <p:nvPr/>
        </p:nvSpPr>
        <p:spPr>
          <a:xfrm>
            <a:off x="6461" y="5326"/>
            <a:ext cx="12182559" cy="6858000"/>
          </a:xfrm>
          <a:prstGeom prst="rect">
            <a:avLst/>
          </a:prstGeom>
          <a:blipFill dpi="0" rotWithShape="1">
            <a:blip r:embed="rId3">
              <a:alphaModFix amt="7000"/>
              <a:extLst>
                <a:ext uri="{BEBA8EAE-BF5A-486C-A8C5-ECC9F3942E4B}">
                  <a14:imgProps xmlns:a14="http://schemas.microsoft.com/office/drawing/2010/main">
                    <a14:imgLayer r:embed="rId4">
                      <a14:imgEffect>
                        <a14:brightnessContrast bright="23000"/>
                      </a14:imgEffect>
                    </a14:imgLayer>
                  </a14:imgProp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latin typeface="Calibri" panose="020F0502020204030204" pitchFamily="34" charset="0"/>
            </a:endParaRPr>
          </a:p>
        </p:txBody>
      </p:sp>
      <p:sp>
        <p:nvSpPr>
          <p:cNvPr id="119" name="Rectangle 118">
            <a:extLst>
              <a:ext uri="{FF2B5EF4-FFF2-40B4-BE49-F238E27FC236}">
                <a16:creationId xmlns:a16="http://schemas.microsoft.com/office/drawing/2014/main" id="{9537ABF6-5C1F-406C-882C-ABA3051EF8DB}"/>
              </a:ext>
            </a:extLst>
          </p:cNvPr>
          <p:cNvSpPr/>
          <p:nvPr/>
        </p:nvSpPr>
        <p:spPr>
          <a:xfrm>
            <a:off x="4720" y="3"/>
            <a:ext cx="12182560" cy="6857994"/>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p>
        </p:txBody>
      </p:sp>
      <p:sp>
        <p:nvSpPr>
          <p:cNvPr id="5" name="TextBox 4">
            <a:extLst>
              <a:ext uri="{FF2B5EF4-FFF2-40B4-BE49-F238E27FC236}">
                <a16:creationId xmlns:a16="http://schemas.microsoft.com/office/drawing/2014/main" id="{1463D9FE-BB52-43A3-8414-20E4C1422170}"/>
              </a:ext>
            </a:extLst>
          </p:cNvPr>
          <p:cNvSpPr txBox="1"/>
          <p:nvPr/>
        </p:nvSpPr>
        <p:spPr>
          <a:xfrm>
            <a:off x="775606" y="331859"/>
            <a:ext cx="9938109" cy="748475"/>
          </a:xfrm>
          <a:prstGeom prst="rect">
            <a:avLst/>
          </a:prstGeom>
          <a:noFill/>
        </p:spPr>
        <p:txBody>
          <a:bodyPr wrap="square" rtlCol="0">
            <a:spAutoFit/>
          </a:bodyPr>
          <a:lstStyle/>
          <a:p>
            <a:pPr>
              <a:lnSpc>
                <a:spcPct val="114000"/>
              </a:lnSpc>
            </a:pPr>
            <a:r>
              <a:rPr lang="en-US" sz="4000" dirty="0">
                <a:solidFill>
                  <a:srgbClr val="157491"/>
                </a:solidFill>
                <a:latin typeface="Rubik Medium" panose="02000604000000020004" pitchFamily="2" charset="-79"/>
                <a:cs typeface="Rubik Medium" panose="02000604000000020004" pitchFamily="2" charset="-79"/>
              </a:rPr>
              <a:t>Thrust Mobilizations – The Research</a:t>
            </a:r>
            <a:endParaRPr lang="en-PH" sz="4000" dirty="0">
              <a:solidFill>
                <a:schemeClr val="accent2"/>
              </a:solidFill>
              <a:latin typeface="Rubik Medium" panose="02000604000000020004" pitchFamily="2" charset="-79"/>
              <a:cs typeface="Rubik Medium" panose="02000604000000020004" pitchFamily="2" charset="-79"/>
            </a:endParaRPr>
          </a:p>
        </p:txBody>
      </p:sp>
      <p:cxnSp>
        <p:nvCxnSpPr>
          <p:cNvPr id="11" name="Straight Connector 10">
            <a:extLst>
              <a:ext uri="{FF2B5EF4-FFF2-40B4-BE49-F238E27FC236}">
                <a16:creationId xmlns:a16="http://schemas.microsoft.com/office/drawing/2014/main" id="{7EECE742-EB33-4886-AFA5-D9223919E3DA}"/>
              </a:ext>
            </a:extLst>
          </p:cNvPr>
          <p:cNvCxnSpPr>
            <a:cxnSpLocks/>
          </p:cNvCxnSpPr>
          <p:nvPr/>
        </p:nvCxnSpPr>
        <p:spPr>
          <a:xfrm>
            <a:off x="11654482" y="6398483"/>
            <a:ext cx="0" cy="338350"/>
          </a:xfrm>
          <a:prstGeom prst="line">
            <a:avLst/>
          </a:prstGeom>
          <a:ln w="9525">
            <a:solidFill>
              <a:schemeClr val="tx1">
                <a:lumMod val="50000"/>
                <a:lumOff val="50000"/>
                <a:alpha val="96000"/>
              </a:schemeClr>
            </a:solidFill>
          </a:ln>
        </p:spPr>
        <p:style>
          <a:lnRef idx="1">
            <a:schemeClr val="accent1"/>
          </a:lnRef>
          <a:fillRef idx="0">
            <a:schemeClr val="accent1"/>
          </a:fillRef>
          <a:effectRef idx="0">
            <a:schemeClr val="accent1"/>
          </a:effectRef>
          <a:fontRef idx="minor">
            <a:schemeClr val="tx1"/>
          </a:fontRef>
        </p:style>
      </p:cxnSp>
      <p:sp>
        <p:nvSpPr>
          <p:cNvPr id="12" name="Slide Number Placeholder 3">
            <a:extLst>
              <a:ext uri="{FF2B5EF4-FFF2-40B4-BE49-F238E27FC236}">
                <a16:creationId xmlns:a16="http://schemas.microsoft.com/office/drawing/2014/main" id="{2B369B34-F934-406C-B20B-3C065D838798}"/>
              </a:ext>
            </a:extLst>
          </p:cNvPr>
          <p:cNvSpPr>
            <a:spLocks noGrp="1"/>
          </p:cNvSpPr>
          <p:nvPr>
            <p:ph type="sldNum" sz="quarter" idx="12"/>
          </p:nvPr>
        </p:nvSpPr>
        <p:spPr>
          <a:xfrm>
            <a:off x="11726912" y="6349271"/>
            <a:ext cx="465088" cy="365125"/>
          </a:xfrm>
        </p:spPr>
        <p:txBody>
          <a:bodyPr/>
          <a:lstStyle/>
          <a:p>
            <a:pPr algn="l"/>
            <a:fld id="{581E21AE-AD33-4F94-B240-0459D0BCA2D6}" type="slidenum">
              <a:rPr lang="en-PH" sz="1400" smtClean="0">
                <a:solidFill>
                  <a:schemeClr val="accent2"/>
                </a:solidFill>
                <a:latin typeface="Montserrat Light" panose="00000400000000000000" pitchFamily="50" charset="0"/>
              </a:rPr>
              <a:pPr algn="l"/>
              <a:t>14</a:t>
            </a:fld>
            <a:endParaRPr lang="en-PH" sz="1400" dirty="0">
              <a:solidFill>
                <a:schemeClr val="accent2"/>
              </a:solidFill>
              <a:latin typeface="Montserrat Light" panose="00000400000000000000" pitchFamily="50" charset="0"/>
            </a:endParaRPr>
          </a:p>
        </p:txBody>
      </p:sp>
      <p:pic>
        <p:nvPicPr>
          <p:cNvPr id="13" name="Picture 12">
            <a:extLst>
              <a:ext uri="{FF2B5EF4-FFF2-40B4-BE49-F238E27FC236}">
                <a16:creationId xmlns:a16="http://schemas.microsoft.com/office/drawing/2014/main" id="{ECB83713-740B-466B-80E1-9214335495F2}"/>
              </a:ext>
            </a:extLst>
          </p:cNvPr>
          <p:cNvPicPr>
            <a:picLocks noChangeAspect="1"/>
          </p:cNvPicPr>
          <p:nvPr/>
        </p:nvPicPr>
        <p:blipFill>
          <a:blip r:embed="rId5">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9384535" y="6398483"/>
            <a:ext cx="2073423" cy="348335"/>
          </a:xfrm>
          <a:prstGeom prst="rect">
            <a:avLst/>
          </a:prstGeom>
        </p:spPr>
      </p:pic>
      <p:cxnSp>
        <p:nvCxnSpPr>
          <p:cNvPr id="14" name="Straight Connector 13">
            <a:extLst>
              <a:ext uri="{FF2B5EF4-FFF2-40B4-BE49-F238E27FC236}">
                <a16:creationId xmlns:a16="http://schemas.microsoft.com/office/drawing/2014/main" id="{6F3946DF-8A61-4AD5-8F6F-85D6FBB58202}"/>
              </a:ext>
            </a:extLst>
          </p:cNvPr>
          <p:cNvCxnSpPr>
            <a:cxnSpLocks/>
          </p:cNvCxnSpPr>
          <p:nvPr/>
        </p:nvCxnSpPr>
        <p:spPr>
          <a:xfrm>
            <a:off x="9440" y="1312545"/>
            <a:ext cx="9312596" cy="0"/>
          </a:xfrm>
          <a:prstGeom prst="line">
            <a:avLst/>
          </a:prstGeom>
          <a:ln w="38100" cap="rnd">
            <a:gradFill flip="none" rotWithShape="1">
              <a:gsLst>
                <a:gs pos="0">
                  <a:schemeClr val="accent1">
                    <a:lumMod val="5000"/>
                    <a:lumOff val="95000"/>
                    <a:alpha val="0"/>
                  </a:schemeClr>
                </a:gs>
                <a:gs pos="42500">
                  <a:schemeClr val="accent2">
                    <a:alpha val="50000"/>
                  </a:schemeClr>
                </a:gs>
                <a:gs pos="68000">
                  <a:schemeClr val="accent1"/>
                </a:gs>
              </a:gsLst>
              <a:lin ang="10800000" scaled="1"/>
              <a:tileRect/>
            </a:gradFill>
            <a:round/>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503EE293-2ED1-4C82-88C1-9F1305177CE4}"/>
              </a:ext>
            </a:extLst>
          </p:cNvPr>
          <p:cNvSpPr txBox="1"/>
          <p:nvPr/>
        </p:nvSpPr>
        <p:spPr>
          <a:xfrm>
            <a:off x="633044" y="1544757"/>
            <a:ext cx="10920047" cy="4663440"/>
          </a:xfrm>
          <a:prstGeom prst="rect">
            <a:avLst/>
          </a:prstGeom>
          <a:solidFill>
            <a:schemeClr val="bg1">
              <a:alpha val="50000"/>
            </a:schemeClr>
          </a:solidFill>
        </p:spPr>
        <p:txBody>
          <a:bodyPr wrap="square" rtlCol="0">
            <a:spAutoFit/>
          </a:bodyPr>
          <a:lstStyle/>
          <a:p>
            <a:endParaRPr lang="en-US" dirty="0"/>
          </a:p>
        </p:txBody>
      </p:sp>
      <p:sp>
        <p:nvSpPr>
          <p:cNvPr id="15" name="TextBox 14">
            <a:extLst>
              <a:ext uri="{FF2B5EF4-FFF2-40B4-BE49-F238E27FC236}">
                <a16:creationId xmlns:a16="http://schemas.microsoft.com/office/drawing/2014/main" id="{0E20C855-171D-4532-B339-949C74066CB5}"/>
              </a:ext>
            </a:extLst>
          </p:cNvPr>
          <p:cNvSpPr txBox="1"/>
          <p:nvPr/>
        </p:nvSpPr>
        <p:spPr>
          <a:xfrm>
            <a:off x="775606" y="1647655"/>
            <a:ext cx="10682352" cy="4431983"/>
          </a:xfrm>
          <a:prstGeom prst="rect">
            <a:avLst/>
          </a:prstGeom>
          <a:noFill/>
        </p:spPr>
        <p:txBody>
          <a:bodyPr wrap="square" rtlCol="0">
            <a:spAutoFit/>
          </a:bodyPr>
          <a:lstStyle/>
          <a:p>
            <a:r>
              <a:rPr lang="en-US" sz="2000" dirty="0"/>
              <a:t>Walser RF, Meserve BB, Boucher TR.  The effectiveness of thoracic spine manipulation for the management of musculoskeletal conditions:  systematic review and meta-analysis of randomized clinical trials.  J </a:t>
            </a:r>
            <a:r>
              <a:rPr lang="en-US" sz="2000" dirty="0" err="1"/>
              <a:t>Manip</a:t>
            </a:r>
            <a:r>
              <a:rPr lang="en-US" sz="2000" dirty="0"/>
              <a:t> </a:t>
            </a:r>
            <a:r>
              <a:rPr lang="en-US" sz="2000" dirty="0" err="1"/>
              <a:t>Ther</a:t>
            </a:r>
            <a:r>
              <a:rPr lang="en-US" sz="2000" dirty="0"/>
              <a:t>.  2009;17:237-246. </a:t>
            </a:r>
            <a:r>
              <a:rPr lang="en-US" sz="2200" dirty="0"/>
              <a:t>’</a:t>
            </a:r>
            <a:r>
              <a:rPr lang="en-US" sz="2200" b="1" i="1" dirty="0"/>
              <a:t>This analysis suggests there is sufficient evidence to support the use of TSM for specific </a:t>
            </a:r>
            <a:r>
              <a:rPr lang="en-US" sz="2200" b="1" i="1" dirty="0">
                <a:solidFill>
                  <a:srgbClr val="FF0000"/>
                </a:solidFill>
              </a:rPr>
              <a:t>subgroups of patients with neck and shoulder conditions</a:t>
            </a:r>
            <a:r>
              <a:rPr lang="en-US" sz="2200" b="1" i="1" dirty="0"/>
              <a:t>.’</a:t>
            </a:r>
            <a:endParaRPr lang="en-US" sz="2200" dirty="0">
              <a:solidFill>
                <a:srgbClr val="145D9E"/>
              </a:solidFill>
            </a:endParaRPr>
          </a:p>
          <a:p>
            <a:r>
              <a:rPr lang="en-US" sz="2000" dirty="0">
                <a:solidFill>
                  <a:srgbClr val="145D9E"/>
                </a:solidFill>
              </a:rPr>
              <a:t> </a:t>
            </a:r>
          </a:p>
          <a:p>
            <a:r>
              <a:rPr lang="en-US" sz="2000" dirty="0"/>
              <a:t>Bialosky J, Bishop M, Robinson M, </a:t>
            </a:r>
            <a:r>
              <a:rPr lang="en-US" sz="2000" dirty="0" err="1"/>
              <a:t>Barabas</a:t>
            </a:r>
            <a:r>
              <a:rPr lang="en-US" sz="2000" dirty="0"/>
              <a:t> J, George S.  The Influence of expectation on Spinal Manipulation Induced Hypoalgesia: An Experimental Study in Normal Subjects.  BMC </a:t>
            </a:r>
            <a:r>
              <a:rPr lang="en-US" sz="2000" dirty="0" err="1"/>
              <a:t>Muscul</a:t>
            </a:r>
            <a:r>
              <a:rPr lang="en-US" sz="2000" dirty="0"/>
              <a:t> </a:t>
            </a:r>
            <a:r>
              <a:rPr lang="en-US" sz="2000" dirty="0" err="1"/>
              <a:t>Disord</a:t>
            </a:r>
            <a:r>
              <a:rPr lang="en-US" sz="2000" dirty="0"/>
              <a:t>.  2008: 9:19. </a:t>
            </a:r>
            <a:r>
              <a:rPr lang="en-GB" sz="2200" b="1" i="1" dirty="0"/>
              <a:t>‘The current study replicates prior findings of c- </a:t>
            </a:r>
            <a:r>
              <a:rPr lang="en-GB" sz="2200" b="1" i="1" dirty="0" err="1"/>
              <a:t>fiber</a:t>
            </a:r>
            <a:r>
              <a:rPr lang="en-GB" sz="2200" b="1" i="1" dirty="0"/>
              <a:t> mediated hypoalgesia in the lower extremity following SMT and this occurred regardless of expectation. A significant increase in pain perception occurred following SMT in the low back of participants receiving negative expectation suggesting a potential influence of expectation on SMT induced hypoalgesia in the body area to which the expectation is directed.’</a:t>
            </a:r>
            <a:endParaRPr lang="en-US" sz="2200" dirty="0"/>
          </a:p>
        </p:txBody>
      </p:sp>
    </p:spTree>
    <p:custDataLst>
      <p:tags r:id="rId1"/>
    </p:custDataLst>
    <p:extLst>
      <p:ext uri="{BB962C8B-B14F-4D97-AF65-F5344CB8AC3E}">
        <p14:creationId xmlns:p14="http://schemas.microsoft.com/office/powerpoint/2010/main" val="5902129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2EFBF16-954D-4E39-985A-560D09B93210}"/>
              </a:ext>
            </a:extLst>
          </p:cNvPr>
          <p:cNvSpPr/>
          <p:nvPr/>
        </p:nvSpPr>
        <p:spPr>
          <a:xfrm>
            <a:off x="0" y="0"/>
            <a:ext cx="12182560" cy="6857994"/>
          </a:xfrm>
          <a:prstGeom prst="rect">
            <a:avLst/>
          </a:prstGeom>
          <a:solidFill>
            <a:srgbClr val="E9E7D0">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p>
        </p:txBody>
      </p:sp>
      <p:sp>
        <p:nvSpPr>
          <p:cNvPr id="117" name="Rectangle 116">
            <a:extLst>
              <a:ext uri="{FF2B5EF4-FFF2-40B4-BE49-F238E27FC236}">
                <a16:creationId xmlns:a16="http://schemas.microsoft.com/office/drawing/2014/main" id="{25C7AAA9-A7ED-4231-B7A8-6CED7BF5AFC5}"/>
              </a:ext>
            </a:extLst>
          </p:cNvPr>
          <p:cNvSpPr/>
          <p:nvPr/>
        </p:nvSpPr>
        <p:spPr>
          <a:xfrm>
            <a:off x="6461" y="5326"/>
            <a:ext cx="12182559" cy="6858000"/>
          </a:xfrm>
          <a:prstGeom prst="rect">
            <a:avLst/>
          </a:prstGeom>
          <a:blipFill dpi="0" rotWithShape="1">
            <a:blip r:embed="rId3">
              <a:alphaModFix amt="7000"/>
              <a:extLst>
                <a:ext uri="{BEBA8EAE-BF5A-486C-A8C5-ECC9F3942E4B}">
                  <a14:imgProps xmlns:a14="http://schemas.microsoft.com/office/drawing/2010/main">
                    <a14:imgLayer r:embed="rId4">
                      <a14:imgEffect>
                        <a14:brightnessContrast bright="23000"/>
                      </a14:imgEffect>
                    </a14:imgLayer>
                  </a14:imgProp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latin typeface="Calibri" panose="020F0502020204030204" pitchFamily="34" charset="0"/>
            </a:endParaRPr>
          </a:p>
        </p:txBody>
      </p:sp>
      <p:sp>
        <p:nvSpPr>
          <p:cNvPr id="119" name="Rectangle 118">
            <a:extLst>
              <a:ext uri="{FF2B5EF4-FFF2-40B4-BE49-F238E27FC236}">
                <a16:creationId xmlns:a16="http://schemas.microsoft.com/office/drawing/2014/main" id="{9537ABF6-5C1F-406C-882C-ABA3051EF8DB}"/>
              </a:ext>
            </a:extLst>
          </p:cNvPr>
          <p:cNvSpPr/>
          <p:nvPr/>
        </p:nvSpPr>
        <p:spPr>
          <a:xfrm>
            <a:off x="4720" y="3"/>
            <a:ext cx="12182560" cy="6857994"/>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p>
        </p:txBody>
      </p:sp>
      <p:sp>
        <p:nvSpPr>
          <p:cNvPr id="5" name="TextBox 4">
            <a:extLst>
              <a:ext uri="{FF2B5EF4-FFF2-40B4-BE49-F238E27FC236}">
                <a16:creationId xmlns:a16="http://schemas.microsoft.com/office/drawing/2014/main" id="{1463D9FE-BB52-43A3-8414-20E4C1422170}"/>
              </a:ext>
            </a:extLst>
          </p:cNvPr>
          <p:cNvSpPr txBox="1"/>
          <p:nvPr/>
        </p:nvSpPr>
        <p:spPr>
          <a:xfrm>
            <a:off x="775606" y="331859"/>
            <a:ext cx="9938109" cy="748475"/>
          </a:xfrm>
          <a:prstGeom prst="rect">
            <a:avLst/>
          </a:prstGeom>
          <a:noFill/>
        </p:spPr>
        <p:txBody>
          <a:bodyPr wrap="square" rtlCol="0">
            <a:spAutoFit/>
          </a:bodyPr>
          <a:lstStyle/>
          <a:p>
            <a:pPr>
              <a:lnSpc>
                <a:spcPct val="114000"/>
              </a:lnSpc>
            </a:pPr>
            <a:r>
              <a:rPr lang="en-US" sz="4000" dirty="0">
                <a:solidFill>
                  <a:srgbClr val="157491"/>
                </a:solidFill>
                <a:latin typeface="Rubik Medium" panose="02000604000000020004" pitchFamily="2" charset="-79"/>
                <a:cs typeface="Rubik Medium" panose="02000604000000020004" pitchFamily="2" charset="-79"/>
              </a:rPr>
              <a:t>Ribs -</a:t>
            </a:r>
            <a:r>
              <a:rPr lang="en-US" sz="4000" dirty="0">
                <a:solidFill>
                  <a:schemeClr val="accent2"/>
                </a:solidFill>
                <a:latin typeface="Rubik Medium" panose="02000604000000020004" pitchFamily="2" charset="-79"/>
                <a:cs typeface="Rubik Medium" panose="02000604000000020004" pitchFamily="2" charset="-79"/>
              </a:rPr>
              <a:t> The Research</a:t>
            </a:r>
            <a:endParaRPr lang="en-PH" sz="4000" dirty="0">
              <a:solidFill>
                <a:schemeClr val="accent2"/>
              </a:solidFill>
              <a:latin typeface="Rubik Medium" panose="02000604000000020004" pitchFamily="2" charset="-79"/>
              <a:cs typeface="Rubik Medium" panose="02000604000000020004" pitchFamily="2" charset="-79"/>
            </a:endParaRPr>
          </a:p>
        </p:txBody>
      </p:sp>
      <p:cxnSp>
        <p:nvCxnSpPr>
          <p:cNvPr id="11" name="Straight Connector 10">
            <a:extLst>
              <a:ext uri="{FF2B5EF4-FFF2-40B4-BE49-F238E27FC236}">
                <a16:creationId xmlns:a16="http://schemas.microsoft.com/office/drawing/2014/main" id="{7EECE742-EB33-4886-AFA5-D9223919E3DA}"/>
              </a:ext>
            </a:extLst>
          </p:cNvPr>
          <p:cNvCxnSpPr>
            <a:cxnSpLocks/>
          </p:cNvCxnSpPr>
          <p:nvPr/>
        </p:nvCxnSpPr>
        <p:spPr>
          <a:xfrm>
            <a:off x="11654482" y="6398483"/>
            <a:ext cx="0" cy="338350"/>
          </a:xfrm>
          <a:prstGeom prst="line">
            <a:avLst/>
          </a:prstGeom>
          <a:ln w="9525">
            <a:solidFill>
              <a:schemeClr val="tx1">
                <a:lumMod val="50000"/>
                <a:lumOff val="50000"/>
                <a:alpha val="96000"/>
              </a:schemeClr>
            </a:solidFill>
          </a:ln>
        </p:spPr>
        <p:style>
          <a:lnRef idx="1">
            <a:schemeClr val="accent1"/>
          </a:lnRef>
          <a:fillRef idx="0">
            <a:schemeClr val="accent1"/>
          </a:fillRef>
          <a:effectRef idx="0">
            <a:schemeClr val="accent1"/>
          </a:effectRef>
          <a:fontRef idx="minor">
            <a:schemeClr val="tx1"/>
          </a:fontRef>
        </p:style>
      </p:cxnSp>
      <p:sp>
        <p:nvSpPr>
          <p:cNvPr id="12" name="Slide Number Placeholder 3">
            <a:extLst>
              <a:ext uri="{FF2B5EF4-FFF2-40B4-BE49-F238E27FC236}">
                <a16:creationId xmlns:a16="http://schemas.microsoft.com/office/drawing/2014/main" id="{2B369B34-F934-406C-B20B-3C065D838798}"/>
              </a:ext>
            </a:extLst>
          </p:cNvPr>
          <p:cNvSpPr>
            <a:spLocks noGrp="1"/>
          </p:cNvSpPr>
          <p:nvPr>
            <p:ph type="sldNum" sz="quarter" idx="12"/>
          </p:nvPr>
        </p:nvSpPr>
        <p:spPr>
          <a:xfrm>
            <a:off x="11726912" y="6349271"/>
            <a:ext cx="465088" cy="365125"/>
          </a:xfrm>
        </p:spPr>
        <p:txBody>
          <a:bodyPr/>
          <a:lstStyle/>
          <a:p>
            <a:pPr algn="l"/>
            <a:fld id="{581E21AE-AD33-4F94-B240-0459D0BCA2D6}" type="slidenum">
              <a:rPr lang="en-PH" sz="1400" smtClean="0">
                <a:solidFill>
                  <a:schemeClr val="accent2"/>
                </a:solidFill>
                <a:latin typeface="Montserrat Light" panose="00000400000000000000" pitchFamily="50" charset="0"/>
              </a:rPr>
              <a:pPr algn="l"/>
              <a:t>15</a:t>
            </a:fld>
            <a:endParaRPr lang="en-PH" sz="1400" dirty="0">
              <a:solidFill>
                <a:schemeClr val="accent2"/>
              </a:solidFill>
              <a:latin typeface="Montserrat Light" panose="00000400000000000000" pitchFamily="50" charset="0"/>
            </a:endParaRPr>
          </a:p>
        </p:txBody>
      </p:sp>
      <p:pic>
        <p:nvPicPr>
          <p:cNvPr id="13" name="Picture 12">
            <a:extLst>
              <a:ext uri="{FF2B5EF4-FFF2-40B4-BE49-F238E27FC236}">
                <a16:creationId xmlns:a16="http://schemas.microsoft.com/office/drawing/2014/main" id="{ECB83713-740B-466B-80E1-9214335495F2}"/>
              </a:ext>
            </a:extLst>
          </p:cNvPr>
          <p:cNvPicPr>
            <a:picLocks noChangeAspect="1"/>
          </p:cNvPicPr>
          <p:nvPr/>
        </p:nvPicPr>
        <p:blipFill>
          <a:blip r:embed="rId5">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9384535" y="6398483"/>
            <a:ext cx="2073423" cy="348335"/>
          </a:xfrm>
          <a:prstGeom prst="rect">
            <a:avLst/>
          </a:prstGeom>
        </p:spPr>
      </p:pic>
      <p:cxnSp>
        <p:nvCxnSpPr>
          <p:cNvPr id="14" name="Straight Connector 13">
            <a:extLst>
              <a:ext uri="{FF2B5EF4-FFF2-40B4-BE49-F238E27FC236}">
                <a16:creationId xmlns:a16="http://schemas.microsoft.com/office/drawing/2014/main" id="{6F3946DF-8A61-4AD5-8F6F-85D6FBB58202}"/>
              </a:ext>
            </a:extLst>
          </p:cNvPr>
          <p:cNvCxnSpPr>
            <a:cxnSpLocks/>
          </p:cNvCxnSpPr>
          <p:nvPr/>
        </p:nvCxnSpPr>
        <p:spPr>
          <a:xfrm>
            <a:off x="9440" y="1312545"/>
            <a:ext cx="9312596" cy="0"/>
          </a:xfrm>
          <a:prstGeom prst="line">
            <a:avLst/>
          </a:prstGeom>
          <a:ln w="38100" cap="rnd">
            <a:gradFill flip="none" rotWithShape="1">
              <a:gsLst>
                <a:gs pos="0">
                  <a:schemeClr val="accent1">
                    <a:lumMod val="5000"/>
                    <a:lumOff val="95000"/>
                    <a:alpha val="0"/>
                  </a:schemeClr>
                </a:gs>
                <a:gs pos="42500">
                  <a:schemeClr val="accent2">
                    <a:alpha val="50000"/>
                  </a:schemeClr>
                </a:gs>
                <a:gs pos="68000">
                  <a:schemeClr val="accent1"/>
                </a:gs>
              </a:gsLst>
              <a:lin ang="10800000" scaled="1"/>
              <a:tileRect/>
            </a:gradFill>
            <a:round/>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9DDC5B2B-398C-4B7B-BB25-657CCBEEBBC4}"/>
              </a:ext>
            </a:extLst>
          </p:cNvPr>
          <p:cNvSpPr txBox="1"/>
          <p:nvPr/>
        </p:nvSpPr>
        <p:spPr>
          <a:xfrm>
            <a:off x="633044" y="1544757"/>
            <a:ext cx="10920047" cy="4663440"/>
          </a:xfrm>
          <a:prstGeom prst="rect">
            <a:avLst/>
          </a:prstGeom>
          <a:solidFill>
            <a:schemeClr val="bg1">
              <a:alpha val="50000"/>
            </a:schemeClr>
          </a:solidFill>
        </p:spPr>
        <p:txBody>
          <a:bodyPr wrap="square" rtlCol="0">
            <a:spAutoFit/>
          </a:bodyPr>
          <a:lstStyle/>
          <a:p>
            <a:endParaRPr lang="en-US" dirty="0"/>
          </a:p>
        </p:txBody>
      </p:sp>
      <p:sp>
        <p:nvSpPr>
          <p:cNvPr id="15" name="TextBox 14">
            <a:extLst>
              <a:ext uri="{FF2B5EF4-FFF2-40B4-BE49-F238E27FC236}">
                <a16:creationId xmlns:a16="http://schemas.microsoft.com/office/drawing/2014/main" id="{0E20C855-171D-4532-B339-949C74066CB5}"/>
              </a:ext>
            </a:extLst>
          </p:cNvPr>
          <p:cNvSpPr txBox="1"/>
          <p:nvPr/>
        </p:nvSpPr>
        <p:spPr>
          <a:xfrm>
            <a:off x="775606" y="1726785"/>
            <a:ext cx="10682352" cy="4462760"/>
          </a:xfrm>
          <a:prstGeom prst="rect">
            <a:avLst/>
          </a:prstGeom>
          <a:noFill/>
        </p:spPr>
        <p:txBody>
          <a:bodyPr wrap="square" rtlCol="0">
            <a:spAutoFit/>
          </a:bodyPr>
          <a:lstStyle/>
          <a:p>
            <a:r>
              <a:rPr lang="en-US" sz="2400" dirty="0"/>
              <a:t>Hillman D, Finucane K.  A Model of the Respiratory Pump.  J Appl </a:t>
            </a:r>
            <a:r>
              <a:rPr lang="en-US" sz="2400" dirty="0" err="1"/>
              <a:t>Physiol</a:t>
            </a:r>
            <a:r>
              <a:rPr lang="en-US" sz="2400" dirty="0"/>
              <a:t> 63(3):951–961, 1987. ‘</a:t>
            </a:r>
            <a:r>
              <a:rPr lang="en-US" sz="2400" b="1" i="1" dirty="0"/>
              <a:t>To aid understanding we have developed a simple model that allows prediction of the effect on chest wall motion of changes in applied forces. The model is a lever system on which the forces generated actively by the respiratory muscles and passively by impedances of rib cage, lungs, abdomen, and diaphragm act at fixed sites.’</a:t>
            </a:r>
            <a:endParaRPr lang="en-US" sz="2400" dirty="0"/>
          </a:p>
          <a:p>
            <a:r>
              <a:rPr lang="en-US" sz="2400" dirty="0">
                <a:solidFill>
                  <a:srgbClr val="145D9E"/>
                </a:solidFill>
              </a:rPr>
              <a:t> </a:t>
            </a:r>
          </a:p>
          <a:p>
            <a:r>
              <a:rPr lang="en-US" sz="2400" dirty="0"/>
              <a:t>Banton R.  Biomechanics of the Spine.  </a:t>
            </a:r>
            <a:r>
              <a:rPr lang="en-US" sz="2400" dirty="0" err="1"/>
              <a:t>Jnl</a:t>
            </a:r>
            <a:r>
              <a:rPr lang="en-US" sz="2400" dirty="0"/>
              <a:t> of the Spinal Research Foundation.  2012. 7(2): 12-20. ‘</a:t>
            </a:r>
            <a:r>
              <a:rPr lang="en-US" sz="2400" b="1" i="1" dirty="0"/>
              <a:t>Coupling of spine motions, </a:t>
            </a:r>
            <a:r>
              <a:rPr lang="en-US" sz="2400" b="1" i="1" dirty="0" err="1"/>
              <a:t>Latexion</a:t>
            </a:r>
            <a:r>
              <a:rPr lang="en-US" sz="2400" b="1" i="1" dirty="0"/>
              <a:t> and </a:t>
            </a:r>
            <a:r>
              <a:rPr lang="en-US" sz="2400" b="1" i="1" dirty="0" err="1"/>
              <a:t>Rotexion</a:t>
            </a:r>
            <a:r>
              <a:rPr lang="en-US" sz="2400" b="1" i="1" dirty="0"/>
              <a:t>, % of AA rotation compared to full cervical motion available, lifting biomechanics and associated loading values on the spine.</a:t>
            </a:r>
            <a:r>
              <a:rPr lang="en-US" sz="2400" dirty="0"/>
              <a:t>’</a:t>
            </a:r>
            <a:r>
              <a:rPr lang="en-US" sz="2400" dirty="0">
                <a:solidFill>
                  <a:srgbClr val="145D9E"/>
                </a:solidFill>
              </a:rPr>
              <a:t> </a:t>
            </a:r>
          </a:p>
          <a:p>
            <a:endParaRPr lang="en-US" sz="2000" dirty="0">
              <a:solidFill>
                <a:srgbClr val="145D9E"/>
              </a:solidFill>
            </a:endParaRPr>
          </a:p>
        </p:txBody>
      </p:sp>
    </p:spTree>
    <p:custDataLst>
      <p:tags r:id="rId1"/>
    </p:custDataLst>
    <p:extLst>
      <p:ext uri="{BB962C8B-B14F-4D97-AF65-F5344CB8AC3E}">
        <p14:creationId xmlns:p14="http://schemas.microsoft.com/office/powerpoint/2010/main" val="40606711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2EFBF16-954D-4E39-985A-560D09B93210}"/>
              </a:ext>
            </a:extLst>
          </p:cNvPr>
          <p:cNvSpPr/>
          <p:nvPr/>
        </p:nvSpPr>
        <p:spPr>
          <a:xfrm>
            <a:off x="0" y="0"/>
            <a:ext cx="12182560" cy="6857994"/>
          </a:xfrm>
          <a:prstGeom prst="rect">
            <a:avLst/>
          </a:prstGeom>
          <a:solidFill>
            <a:srgbClr val="E9E7D0">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p>
        </p:txBody>
      </p:sp>
      <p:sp>
        <p:nvSpPr>
          <p:cNvPr id="117" name="Rectangle 116">
            <a:extLst>
              <a:ext uri="{FF2B5EF4-FFF2-40B4-BE49-F238E27FC236}">
                <a16:creationId xmlns:a16="http://schemas.microsoft.com/office/drawing/2014/main" id="{25C7AAA9-A7ED-4231-B7A8-6CED7BF5AFC5}"/>
              </a:ext>
            </a:extLst>
          </p:cNvPr>
          <p:cNvSpPr/>
          <p:nvPr/>
        </p:nvSpPr>
        <p:spPr>
          <a:xfrm>
            <a:off x="6461" y="5326"/>
            <a:ext cx="12182559" cy="6858000"/>
          </a:xfrm>
          <a:prstGeom prst="rect">
            <a:avLst/>
          </a:prstGeom>
          <a:blipFill dpi="0" rotWithShape="1">
            <a:blip r:embed="rId3">
              <a:alphaModFix amt="7000"/>
              <a:extLst>
                <a:ext uri="{BEBA8EAE-BF5A-486C-A8C5-ECC9F3942E4B}">
                  <a14:imgProps xmlns:a14="http://schemas.microsoft.com/office/drawing/2010/main">
                    <a14:imgLayer r:embed="rId4">
                      <a14:imgEffect>
                        <a14:brightnessContrast bright="23000"/>
                      </a14:imgEffect>
                    </a14:imgLayer>
                  </a14:imgProp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latin typeface="Calibri" panose="020F0502020204030204" pitchFamily="34" charset="0"/>
            </a:endParaRPr>
          </a:p>
        </p:txBody>
      </p:sp>
      <p:sp>
        <p:nvSpPr>
          <p:cNvPr id="119" name="Rectangle 118">
            <a:extLst>
              <a:ext uri="{FF2B5EF4-FFF2-40B4-BE49-F238E27FC236}">
                <a16:creationId xmlns:a16="http://schemas.microsoft.com/office/drawing/2014/main" id="{9537ABF6-5C1F-406C-882C-ABA3051EF8DB}"/>
              </a:ext>
            </a:extLst>
          </p:cNvPr>
          <p:cNvSpPr/>
          <p:nvPr/>
        </p:nvSpPr>
        <p:spPr>
          <a:xfrm>
            <a:off x="4720" y="3"/>
            <a:ext cx="12182560" cy="6857994"/>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p>
        </p:txBody>
      </p:sp>
      <p:sp>
        <p:nvSpPr>
          <p:cNvPr id="5" name="TextBox 4">
            <a:extLst>
              <a:ext uri="{FF2B5EF4-FFF2-40B4-BE49-F238E27FC236}">
                <a16:creationId xmlns:a16="http://schemas.microsoft.com/office/drawing/2014/main" id="{1463D9FE-BB52-43A3-8414-20E4C1422170}"/>
              </a:ext>
            </a:extLst>
          </p:cNvPr>
          <p:cNvSpPr txBox="1"/>
          <p:nvPr/>
        </p:nvSpPr>
        <p:spPr>
          <a:xfrm>
            <a:off x="775606" y="331859"/>
            <a:ext cx="9938109" cy="748475"/>
          </a:xfrm>
          <a:prstGeom prst="rect">
            <a:avLst/>
          </a:prstGeom>
          <a:noFill/>
        </p:spPr>
        <p:txBody>
          <a:bodyPr wrap="square" rtlCol="0">
            <a:spAutoFit/>
          </a:bodyPr>
          <a:lstStyle/>
          <a:p>
            <a:pPr>
              <a:lnSpc>
                <a:spcPct val="114000"/>
              </a:lnSpc>
            </a:pPr>
            <a:r>
              <a:rPr lang="en-US" sz="4000" dirty="0">
                <a:solidFill>
                  <a:srgbClr val="157491"/>
                </a:solidFill>
                <a:latin typeface="Rubik Medium" panose="02000604000000020004" pitchFamily="2" charset="-79"/>
                <a:cs typeface="Rubik Medium" panose="02000604000000020004" pitchFamily="2" charset="-79"/>
              </a:rPr>
              <a:t>Ribs -</a:t>
            </a:r>
            <a:r>
              <a:rPr lang="en-US" sz="4000" dirty="0">
                <a:solidFill>
                  <a:schemeClr val="accent2"/>
                </a:solidFill>
                <a:latin typeface="Rubik Medium" panose="02000604000000020004" pitchFamily="2" charset="-79"/>
                <a:cs typeface="Rubik Medium" panose="02000604000000020004" pitchFamily="2" charset="-79"/>
              </a:rPr>
              <a:t> The Research</a:t>
            </a:r>
            <a:endParaRPr lang="en-PH" sz="4000" dirty="0">
              <a:solidFill>
                <a:schemeClr val="accent2"/>
              </a:solidFill>
              <a:latin typeface="Rubik Medium" panose="02000604000000020004" pitchFamily="2" charset="-79"/>
              <a:cs typeface="Rubik Medium" panose="02000604000000020004" pitchFamily="2" charset="-79"/>
            </a:endParaRPr>
          </a:p>
        </p:txBody>
      </p:sp>
      <p:cxnSp>
        <p:nvCxnSpPr>
          <p:cNvPr id="11" name="Straight Connector 10">
            <a:extLst>
              <a:ext uri="{FF2B5EF4-FFF2-40B4-BE49-F238E27FC236}">
                <a16:creationId xmlns:a16="http://schemas.microsoft.com/office/drawing/2014/main" id="{7EECE742-EB33-4886-AFA5-D9223919E3DA}"/>
              </a:ext>
            </a:extLst>
          </p:cNvPr>
          <p:cNvCxnSpPr>
            <a:cxnSpLocks/>
          </p:cNvCxnSpPr>
          <p:nvPr/>
        </p:nvCxnSpPr>
        <p:spPr>
          <a:xfrm>
            <a:off x="11654482" y="6398483"/>
            <a:ext cx="0" cy="338350"/>
          </a:xfrm>
          <a:prstGeom prst="line">
            <a:avLst/>
          </a:prstGeom>
          <a:ln w="9525">
            <a:solidFill>
              <a:schemeClr val="tx1">
                <a:lumMod val="50000"/>
                <a:lumOff val="50000"/>
                <a:alpha val="96000"/>
              </a:schemeClr>
            </a:solidFill>
          </a:ln>
        </p:spPr>
        <p:style>
          <a:lnRef idx="1">
            <a:schemeClr val="accent1"/>
          </a:lnRef>
          <a:fillRef idx="0">
            <a:schemeClr val="accent1"/>
          </a:fillRef>
          <a:effectRef idx="0">
            <a:schemeClr val="accent1"/>
          </a:effectRef>
          <a:fontRef idx="minor">
            <a:schemeClr val="tx1"/>
          </a:fontRef>
        </p:style>
      </p:cxnSp>
      <p:sp>
        <p:nvSpPr>
          <p:cNvPr id="12" name="Slide Number Placeholder 3">
            <a:extLst>
              <a:ext uri="{FF2B5EF4-FFF2-40B4-BE49-F238E27FC236}">
                <a16:creationId xmlns:a16="http://schemas.microsoft.com/office/drawing/2014/main" id="{2B369B34-F934-406C-B20B-3C065D838798}"/>
              </a:ext>
            </a:extLst>
          </p:cNvPr>
          <p:cNvSpPr>
            <a:spLocks noGrp="1"/>
          </p:cNvSpPr>
          <p:nvPr>
            <p:ph type="sldNum" sz="quarter" idx="12"/>
          </p:nvPr>
        </p:nvSpPr>
        <p:spPr>
          <a:xfrm>
            <a:off x="11726912" y="6349271"/>
            <a:ext cx="465088" cy="365125"/>
          </a:xfrm>
        </p:spPr>
        <p:txBody>
          <a:bodyPr/>
          <a:lstStyle/>
          <a:p>
            <a:pPr algn="l"/>
            <a:fld id="{581E21AE-AD33-4F94-B240-0459D0BCA2D6}" type="slidenum">
              <a:rPr lang="en-PH" sz="1400" smtClean="0">
                <a:solidFill>
                  <a:schemeClr val="accent2"/>
                </a:solidFill>
                <a:latin typeface="Montserrat Light" panose="00000400000000000000" pitchFamily="50" charset="0"/>
              </a:rPr>
              <a:pPr algn="l"/>
              <a:t>16</a:t>
            </a:fld>
            <a:endParaRPr lang="en-PH" sz="1400" dirty="0">
              <a:solidFill>
                <a:schemeClr val="accent2"/>
              </a:solidFill>
              <a:latin typeface="Montserrat Light" panose="00000400000000000000" pitchFamily="50" charset="0"/>
            </a:endParaRPr>
          </a:p>
        </p:txBody>
      </p:sp>
      <p:pic>
        <p:nvPicPr>
          <p:cNvPr id="13" name="Picture 12">
            <a:extLst>
              <a:ext uri="{FF2B5EF4-FFF2-40B4-BE49-F238E27FC236}">
                <a16:creationId xmlns:a16="http://schemas.microsoft.com/office/drawing/2014/main" id="{ECB83713-740B-466B-80E1-9214335495F2}"/>
              </a:ext>
            </a:extLst>
          </p:cNvPr>
          <p:cNvPicPr>
            <a:picLocks noChangeAspect="1"/>
          </p:cNvPicPr>
          <p:nvPr/>
        </p:nvPicPr>
        <p:blipFill>
          <a:blip r:embed="rId5">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9384535" y="6398483"/>
            <a:ext cx="2073423" cy="348335"/>
          </a:xfrm>
          <a:prstGeom prst="rect">
            <a:avLst/>
          </a:prstGeom>
        </p:spPr>
      </p:pic>
      <p:cxnSp>
        <p:nvCxnSpPr>
          <p:cNvPr id="14" name="Straight Connector 13">
            <a:extLst>
              <a:ext uri="{FF2B5EF4-FFF2-40B4-BE49-F238E27FC236}">
                <a16:creationId xmlns:a16="http://schemas.microsoft.com/office/drawing/2014/main" id="{6F3946DF-8A61-4AD5-8F6F-85D6FBB58202}"/>
              </a:ext>
            </a:extLst>
          </p:cNvPr>
          <p:cNvCxnSpPr>
            <a:cxnSpLocks/>
          </p:cNvCxnSpPr>
          <p:nvPr/>
        </p:nvCxnSpPr>
        <p:spPr>
          <a:xfrm>
            <a:off x="9440" y="1312545"/>
            <a:ext cx="9312596" cy="0"/>
          </a:xfrm>
          <a:prstGeom prst="line">
            <a:avLst/>
          </a:prstGeom>
          <a:ln w="38100" cap="rnd">
            <a:gradFill flip="none" rotWithShape="1">
              <a:gsLst>
                <a:gs pos="0">
                  <a:schemeClr val="accent1">
                    <a:lumMod val="5000"/>
                    <a:lumOff val="95000"/>
                    <a:alpha val="0"/>
                  </a:schemeClr>
                </a:gs>
                <a:gs pos="42500">
                  <a:schemeClr val="accent2">
                    <a:alpha val="50000"/>
                  </a:schemeClr>
                </a:gs>
                <a:gs pos="68000">
                  <a:schemeClr val="accent1"/>
                </a:gs>
              </a:gsLst>
              <a:lin ang="10800000" scaled="1"/>
              <a:tileRect/>
            </a:gradFill>
            <a:round/>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684E7ED-EFAC-45FB-AD55-14A71F0B7771}"/>
              </a:ext>
            </a:extLst>
          </p:cNvPr>
          <p:cNvSpPr txBox="1"/>
          <p:nvPr/>
        </p:nvSpPr>
        <p:spPr>
          <a:xfrm>
            <a:off x="633044" y="1544757"/>
            <a:ext cx="10920047" cy="4663440"/>
          </a:xfrm>
          <a:prstGeom prst="rect">
            <a:avLst/>
          </a:prstGeom>
          <a:solidFill>
            <a:schemeClr val="bg1">
              <a:alpha val="50000"/>
            </a:schemeClr>
          </a:solidFill>
        </p:spPr>
        <p:txBody>
          <a:bodyPr wrap="square" rtlCol="0">
            <a:spAutoFit/>
          </a:bodyPr>
          <a:lstStyle/>
          <a:p>
            <a:endParaRPr lang="en-US" dirty="0"/>
          </a:p>
        </p:txBody>
      </p:sp>
      <p:sp>
        <p:nvSpPr>
          <p:cNvPr id="15" name="TextBox 14">
            <a:extLst>
              <a:ext uri="{FF2B5EF4-FFF2-40B4-BE49-F238E27FC236}">
                <a16:creationId xmlns:a16="http://schemas.microsoft.com/office/drawing/2014/main" id="{0E20C855-171D-4532-B339-949C74066CB5}"/>
              </a:ext>
            </a:extLst>
          </p:cNvPr>
          <p:cNvSpPr txBox="1"/>
          <p:nvPr/>
        </p:nvSpPr>
        <p:spPr>
          <a:xfrm>
            <a:off x="775606" y="1682826"/>
            <a:ext cx="10682352" cy="4324261"/>
          </a:xfrm>
          <a:prstGeom prst="rect">
            <a:avLst/>
          </a:prstGeom>
          <a:noFill/>
        </p:spPr>
        <p:txBody>
          <a:bodyPr wrap="square" rtlCol="0">
            <a:spAutoFit/>
          </a:bodyPr>
          <a:lstStyle/>
          <a:p>
            <a:r>
              <a:rPr lang="en-US" sz="2500" dirty="0"/>
              <a:t>Lee D.  Biomechanics of the Thorax:  A Clinical Model of In Vivo Function.  The </a:t>
            </a:r>
            <a:r>
              <a:rPr lang="en-US" sz="2500" dirty="0" err="1"/>
              <a:t>Jnl</a:t>
            </a:r>
            <a:r>
              <a:rPr lang="en-US" sz="2500" dirty="0"/>
              <a:t> of Man and </a:t>
            </a:r>
            <a:r>
              <a:rPr lang="en-US" sz="2500" dirty="0" err="1"/>
              <a:t>Manip</a:t>
            </a:r>
            <a:r>
              <a:rPr lang="en-US" sz="2500" dirty="0"/>
              <a:t> </a:t>
            </a:r>
            <a:r>
              <a:rPr lang="en-US" sz="2500" dirty="0" err="1"/>
              <a:t>Ther</a:t>
            </a:r>
            <a:r>
              <a:rPr lang="en-US" sz="2500" dirty="0"/>
              <a:t>.  1(1) 1993:13-21. ‘</a:t>
            </a:r>
            <a:r>
              <a:rPr lang="en-US" sz="2500" b="1" i="1" dirty="0"/>
              <a:t>The relative motion of the thoracic vertebrae and the associated ribs both as moving bones (</a:t>
            </a:r>
            <a:r>
              <a:rPr lang="en-US" sz="2500" b="1" i="1" dirty="0" err="1"/>
              <a:t>osteokinematics</a:t>
            </a:r>
            <a:r>
              <a:rPr lang="en-US" sz="2500" b="1" i="1" dirty="0"/>
              <a:t>) and moving joints (arthrokinematics) is considered during sagittal, coronal and transverse motion of the trunk.’</a:t>
            </a:r>
          </a:p>
          <a:p>
            <a:endParaRPr lang="en-US" sz="2500" b="1" i="1" dirty="0"/>
          </a:p>
          <a:p>
            <a:r>
              <a:rPr lang="en-US" sz="2500" dirty="0"/>
              <a:t>Mitchell F, Galen Mitchell P. Kai.  The Muscle Energy Manual.  MET Press, 1999. </a:t>
            </a:r>
          </a:p>
          <a:p>
            <a:r>
              <a:rPr lang="en-US" sz="2500" dirty="0"/>
              <a:t> </a:t>
            </a:r>
          </a:p>
          <a:p>
            <a:r>
              <a:rPr lang="en-US" sz="2500" dirty="0"/>
              <a:t>Engel R, </a:t>
            </a:r>
            <a:r>
              <a:rPr lang="en-US" sz="2500" dirty="0" err="1"/>
              <a:t>Vemulpad</a:t>
            </a:r>
            <a:r>
              <a:rPr lang="en-US" sz="2500" dirty="0"/>
              <a:t> S.  The Effect of Combining Manual Therapy with Exercise on the Respiratory Function of Normal Individuals: A Randomized Controlled Trial.  J Manipulative </a:t>
            </a:r>
            <a:r>
              <a:rPr lang="en-US" sz="2500" dirty="0" err="1"/>
              <a:t>Physiol</a:t>
            </a:r>
            <a:r>
              <a:rPr lang="en-US" sz="2500" dirty="0"/>
              <a:t> </a:t>
            </a:r>
            <a:r>
              <a:rPr lang="en-US" sz="2500" dirty="0" err="1"/>
              <a:t>Ther</a:t>
            </a:r>
            <a:r>
              <a:rPr lang="en-US" sz="2500" dirty="0"/>
              <a:t>.  30(7):509-513.</a:t>
            </a:r>
          </a:p>
        </p:txBody>
      </p:sp>
    </p:spTree>
    <p:custDataLst>
      <p:tags r:id="rId1"/>
    </p:custDataLst>
    <p:extLst>
      <p:ext uri="{BB962C8B-B14F-4D97-AF65-F5344CB8AC3E}">
        <p14:creationId xmlns:p14="http://schemas.microsoft.com/office/powerpoint/2010/main" val="37244957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2EFBF16-954D-4E39-985A-560D09B93210}"/>
              </a:ext>
            </a:extLst>
          </p:cNvPr>
          <p:cNvSpPr/>
          <p:nvPr/>
        </p:nvSpPr>
        <p:spPr>
          <a:xfrm>
            <a:off x="0" y="0"/>
            <a:ext cx="12182560" cy="6857994"/>
          </a:xfrm>
          <a:prstGeom prst="rect">
            <a:avLst/>
          </a:prstGeom>
          <a:solidFill>
            <a:srgbClr val="E9E7D0">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p>
        </p:txBody>
      </p:sp>
      <p:sp>
        <p:nvSpPr>
          <p:cNvPr id="117" name="Rectangle 116">
            <a:extLst>
              <a:ext uri="{FF2B5EF4-FFF2-40B4-BE49-F238E27FC236}">
                <a16:creationId xmlns:a16="http://schemas.microsoft.com/office/drawing/2014/main" id="{25C7AAA9-A7ED-4231-B7A8-6CED7BF5AFC5}"/>
              </a:ext>
            </a:extLst>
          </p:cNvPr>
          <p:cNvSpPr/>
          <p:nvPr/>
        </p:nvSpPr>
        <p:spPr>
          <a:xfrm>
            <a:off x="6461" y="5326"/>
            <a:ext cx="12182559" cy="6858000"/>
          </a:xfrm>
          <a:prstGeom prst="rect">
            <a:avLst/>
          </a:prstGeom>
          <a:blipFill dpi="0" rotWithShape="1">
            <a:blip r:embed="rId3">
              <a:alphaModFix amt="7000"/>
              <a:extLst>
                <a:ext uri="{BEBA8EAE-BF5A-486C-A8C5-ECC9F3942E4B}">
                  <a14:imgProps xmlns:a14="http://schemas.microsoft.com/office/drawing/2010/main">
                    <a14:imgLayer r:embed="rId4">
                      <a14:imgEffect>
                        <a14:brightnessContrast bright="23000"/>
                      </a14:imgEffect>
                    </a14:imgLayer>
                  </a14:imgProp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latin typeface="Calibri" panose="020F0502020204030204" pitchFamily="34" charset="0"/>
            </a:endParaRPr>
          </a:p>
        </p:txBody>
      </p:sp>
      <p:sp>
        <p:nvSpPr>
          <p:cNvPr id="119" name="Rectangle 118">
            <a:extLst>
              <a:ext uri="{FF2B5EF4-FFF2-40B4-BE49-F238E27FC236}">
                <a16:creationId xmlns:a16="http://schemas.microsoft.com/office/drawing/2014/main" id="{9537ABF6-5C1F-406C-882C-ABA3051EF8DB}"/>
              </a:ext>
            </a:extLst>
          </p:cNvPr>
          <p:cNvSpPr/>
          <p:nvPr/>
        </p:nvSpPr>
        <p:spPr>
          <a:xfrm>
            <a:off x="4720" y="3"/>
            <a:ext cx="12182560" cy="6857994"/>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p>
        </p:txBody>
      </p:sp>
      <p:sp>
        <p:nvSpPr>
          <p:cNvPr id="5" name="TextBox 4">
            <a:extLst>
              <a:ext uri="{FF2B5EF4-FFF2-40B4-BE49-F238E27FC236}">
                <a16:creationId xmlns:a16="http://schemas.microsoft.com/office/drawing/2014/main" id="{1463D9FE-BB52-43A3-8414-20E4C1422170}"/>
              </a:ext>
            </a:extLst>
          </p:cNvPr>
          <p:cNvSpPr txBox="1"/>
          <p:nvPr/>
        </p:nvSpPr>
        <p:spPr>
          <a:xfrm>
            <a:off x="775606" y="331859"/>
            <a:ext cx="9938109" cy="748475"/>
          </a:xfrm>
          <a:prstGeom prst="rect">
            <a:avLst/>
          </a:prstGeom>
          <a:noFill/>
        </p:spPr>
        <p:txBody>
          <a:bodyPr wrap="square" rtlCol="0">
            <a:spAutoFit/>
          </a:bodyPr>
          <a:lstStyle/>
          <a:p>
            <a:pPr>
              <a:lnSpc>
                <a:spcPct val="114000"/>
              </a:lnSpc>
            </a:pPr>
            <a:r>
              <a:rPr lang="en-US" sz="4000" dirty="0">
                <a:solidFill>
                  <a:srgbClr val="157491"/>
                </a:solidFill>
                <a:latin typeface="Rubik Medium" panose="02000604000000020004" pitchFamily="2" charset="-79"/>
                <a:cs typeface="Rubik Medium" panose="02000604000000020004" pitchFamily="2" charset="-79"/>
              </a:rPr>
              <a:t>Ribs -</a:t>
            </a:r>
            <a:r>
              <a:rPr lang="en-US" sz="4000" dirty="0">
                <a:solidFill>
                  <a:schemeClr val="accent2"/>
                </a:solidFill>
                <a:latin typeface="Rubik Medium" panose="02000604000000020004" pitchFamily="2" charset="-79"/>
                <a:cs typeface="Rubik Medium" panose="02000604000000020004" pitchFamily="2" charset="-79"/>
              </a:rPr>
              <a:t> The Research</a:t>
            </a:r>
            <a:endParaRPr lang="en-PH" sz="4000" dirty="0">
              <a:solidFill>
                <a:schemeClr val="accent2"/>
              </a:solidFill>
              <a:latin typeface="Rubik Medium" panose="02000604000000020004" pitchFamily="2" charset="-79"/>
              <a:cs typeface="Rubik Medium" panose="02000604000000020004" pitchFamily="2" charset="-79"/>
            </a:endParaRPr>
          </a:p>
        </p:txBody>
      </p:sp>
      <p:cxnSp>
        <p:nvCxnSpPr>
          <p:cNvPr id="11" name="Straight Connector 10">
            <a:extLst>
              <a:ext uri="{FF2B5EF4-FFF2-40B4-BE49-F238E27FC236}">
                <a16:creationId xmlns:a16="http://schemas.microsoft.com/office/drawing/2014/main" id="{7EECE742-EB33-4886-AFA5-D9223919E3DA}"/>
              </a:ext>
            </a:extLst>
          </p:cNvPr>
          <p:cNvCxnSpPr>
            <a:cxnSpLocks/>
          </p:cNvCxnSpPr>
          <p:nvPr/>
        </p:nvCxnSpPr>
        <p:spPr>
          <a:xfrm>
            <a:off x="11654482" y="6398483"/>
            <a:ext cx="0" cy="338350"/>
          </a:xfrm>
          <a:prstGeom prst="line">
            <a:avLst/>
          </a:prstGeom>
          <a:ln w="9525">
            <a:solidFill>
              <a:schemeClr val="tx1">
                <a:lumMod val="50000"/>
                <a:lumOff val="50000"/>
                <a:alpha val="96000"/>
              </a:schemeClr>
            </a:solidFill>
          </a:ln>
        </p:spPr>
        <p:style>
          <a:lnRef idx="1">
            <a:schemeClr val="accent1"/>
          </a:lnRef>
          <a:fillRef idx="0">
            <a:schemeClr val="accent1"/>
          </a:fillRef>
          <a:effectRef idx="0">
            <a:schemeClr val="accent1"/>
          </a:effectRef>
          <a:fontRef idx="minor">
            <a:schemeClr val="tx1"/>
          </a:fontRef>
        </p:style>
      </p:cxnSp>
      <p:sp>
        <p:nvSpPr>
          <p:cNvPr id="12" name="Slide Number Placeholder 3">
            <a:extLst>
              <a:ext uri="{FF2B5EF4-FFF2-40B4-BE49-F238E27FC236}">
                <a16:creationId xmlns:a16="http://schemas.microsoft.com/office/drawing/2014/main" id="{2B369B34-F934-406C-B20B-3C065D838798}"/>
              </a:ext>
            </a:extLst>
          </p:cNvPr>
          <p:cNvSpPr>
            <a:spLocks noGrp="1"/>
          </p:cNvSpPr>
          <p:nvPr>
            <p:ph type="sldNum" sz="quarter" idx="12"/>
          </p:nvPr>
        </p:nvSpPr>
        <p:spPr>
          <a:xfrm>
            <a:off x="11726912" y="6349271"/>
            <a:ext cx="465088" cy="365125"/>
          </a:xfrm>
        </p:spPr>
        <p:txBody>
          <a:bodyPr/>
          <a:lstStyle/>
          <a:p>
            <a:pPr algn="l"/>
            <a:fld id="{581E21AE-AD33-4F94-B240-0459D0BCA2D6}" type="slidenum">
              <a:rPr lang="en-PH" sz="1400" smtClean="0">
                <a:solidFill>
                  <a:schemeClr val="accent2"/>
                </a:solidFill>
                <a:latin typeface="Montserrat Light" panose="00000400000000000000" pitchFamily="50" charset="0"/>
              </a:rPr>
              <a:pPr algn="l"/>
              <a:t>17</a:t>
            </a:fld>
            <a:endParaRPr lang="en-PH" sz="1400" dirty="0">
              <a:solidFill>
                <a:schemeClr val="accent2"/>
              </a:solidFill>
              <a:latin typeface="Montserrat Light" panose="00000400000000000000" pitchFamily="50" charset="0"/>
            </a:endParaRPr>
          </a:p>
        </p:txBody>
      </p:sp>
      <p:pic>
        <p:nvPicPr>
          <p:cNvPr id="13" name="Picture 12">
            <a:extLst>
              <a:ext uri="{FF2B5EF4-FFF2-40B4-BE49-F238E27FC236}">
                <a16:creationId xmlns:a16="http://schemas.microsoft.com/office/drawing/2014/main" id="{ECB83713-740B-466B-80E1-9214335495F2}"/>
              </a:ext>
            </a:extLst>
          </p:cNvPr>
          <p:cNvPicPr>
            <a:picLocks noChangeAspect="1"/>
          </p:cNvPicPr>
          <p:nvPr/>
        </p:nvPicPr>
        <p:blipFill>
          <a:blip r:embed="rId5">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9384535" y="6398483"/>
            <a:ext cx="2073423" cy="348335"/>
          </a:xfrm>
          <a:prstGeom prst="rect">
            <a:avLst/>
          </a:prstGeom>
        </p:spPr>
      </p:pic>
      <p:cxnSp>
        <p:nvCxnSpPr>
          <p:cNvPr id="14" name="Straight Connector 13">
            <a:extLst>
              <a:ext uri="{FF2B5EF4-FFF2-40B4-BE49-F238E27FC236}">
                <a16:creationId xmlns:a16="http://schemas.microsoft.com/office/drawing/2014/main" id="{6F3946DF-8A61-4AD5-8F6F-85D6FBB58202}"/>
              </a:ext>
            </a:extLst>
          </p:cNvPr>
          <p:cNvCxnSpPr>
            <a:cxnSpLocks/>
          </p:cNvCxnSpPr>
          <p:nvPr/>
        </p:nvCxnSpPr>
        <p:spPr>
          <a:xfrm>
            <a:off x="9440" y="1312545"/>
            <a:ext cx="9312596" cy="0"/>
          </a:xfrm>
          <a:prstGeom prst="line">
            <a:avLst/>
          </a:prstGeom>
          <a:ln w="38100" cap="rnd">
            <a:gradFill flip="none" rotWithShape="1">
              <a:gsLst>
                <a:gs pos="0">
                  <a:schemeClr val="accent1">
                    <a:lumMod val="5000"/>
                    <a:lumOff val="95000"/>
                    <a:alpha val="0"/>
                  </a:schemeClr>
                </a:gs>
                <a:gs pos="42500">
                  <a:schemeClr val="accent2">
                    <a:alpha val="50000"/>
                  </a:schemeClr>
                </a:gs>
                <a:gs pos="68000">
                  <a:schemeClr val="accent1"/>
                </a:gs>
              </a:gsLst>
              <a:lin ang="10800000" scaled="1"/>
              <a:tileRect/>
            </a:gradFill>
            <a:round/>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826B2B4-9933-4CC3-8C21-202947CBC427}"/>
              </a:ext>
            </a:extLst>
          </p:cNvPr>
          <p:cNvSpPr txBox="1"/>
          <p:nvPr/>
        </p:nvSpPr>
        <p:spPr>
          <a:xfrm>
            <a:off x="633044" y="1544757"/>
            <a:ext cx="10920047" cy="4663440"/>
          </a:xfrm>
          <a:prstGeom prst="rect">
            <a:avLst/>
          </a:prstGeom>
          <a:solidFill>
            <a:schemeClr val="bg1">
              <a:alpha val="50000"/>
            </a:schemeClr>
          </a:solidFill>
        </p:spPr>
        <p:txBody>
          <a:bodyPr wrap="square" rtlCol="0">
            <a:spAutoFit/>
          </a:bodyPr>
          <a:lstStyle/>
          <a:p>
            <a:endParaRPr lang="en-US" dirty="0"/>
          </a:p>
        </p:txBody>
      </p:sp>
      <p:sp>
        <p:nvSpPr>
          <p:cNvPr id="15" name="TextBox 14">
            <a:extLst>
              <a:ext uri="{FF2B5EF4-FFF2-40B4-BE49-F238E27FC236}">
                <a16:creationId xmlns:a16="http://schemas.microsoft.com/office/drawing/2014/main" id="{0E20C855-171D-4532-B339-949C74066CB5}"/>
              </a:ext>
            </a:extLst>
          </p:cNvPr>
          <p:cNvSpPr txBox="1"/>
          <p:nvPr/>
        </p:nvSpPr>
        <p:spPr>
          <a:xfrm>
            <a:off x="775606" y="1726787"/>
            <a:ext cx="10682352" cy="4247317"/>
          </a:xfrm>
          <a:prstGeom prst="rect">
            <a:avLst/>
          </a:prstGeom>
          <a:noFill/>
        </p:spPr>
        <p:txBody>
          <a:bodyPr wrap="square" rtlCol="0">
            <a:spAutoFit/>
          </a:bodyPr>
          <a:lstStyle/>
          <a:p>
            <a:r>
              <a:rPr lang="en-US" sz="2500" dirty="0" err="1"/>
              <a:t>Strunce</a:t>
            </a:r>
            <a:r>
              <a:rPr lang="en-US" sz="2500" dirty="0"/>
              <a:t> J.  The Immediate Effects of Thoracic Spine and Rib Manipulation on Subjects with Primary Complaints of Shoulder Pain.  The </a:t>
            </a:r>
            <a:r>
              <a:rPr lang="en-US" sz="2500" dirty="0" err="1"/>
              <a:t>Jnl</a:t>
            </a:r>
            <a:r>
              <a:rPr lang="en-US" sz="2500" dirty="0"/>
              <a:t> of Man and </a:t>
            </a:r>
            <a:r>
              <a:rPr lang="en-US" sz="2500" dirty="0" err="1"/>
              <a:t>Manip</a:t>
            </a:r>
            <a:r>
              <a:rPr lang="en-US" sz="2500" dirty="0"/>
              <a:t> </a:t>
            </a:r>
            <a:r>
              <a:rPr lang="en-US" sz="2500" dirty="0" err="1"/>
              <a:t>Ther</a:t>
            </a:r>
            <a:r>
              <a:rPr lang="en-US" sz="2500" dirty="0"/>
              <a:t>.  17.4 (2009): 230.  ‘</a:t>
            </a:r>
            <a:r>
              <a:rPr lang="en-US" sz="2500" b="1" i="1" dirty="0"/>
              <a:t>The purpose of this investigational study is to report the immediate effects of thoracic spine and rib manipulation in patients with primary complaints of shoulder pain. Using a test-retest design, 21 subjects with shoulder pain were treated during a </a:t>
            </a:r>
            <a:r>
              <a:rPr lang="en-US" sz="2500" b="1" i="1" dirty="0">
                <a:solidFill>
                  <a:srgbClr val="FF0000"/>
                </a:solidFill>
              </a:rPr>
              <a:t>single treatment session with high-velocity thrust manipulation to the thoracic spine or upper ribs</a:t>
            </a:r>
            <a:r>
              <a:rPr lang="en-US" sz="2500" b="1" i="1" dirty="0"/>
              <a:t>. Post-treatment effects demonstrated a 51% (32mm) </a:t>
            </a:r>
            <a:r>
              <a:rPr lang="en-US" sz="2500" b="1" i="1" dirty="0">
                <a:solidFill>
                  <a:srgbClr val="FF0000"/>
                </a:solidFill>
              </a:rPr>
              <a:t>reduction in shoulder pain</a:t>
            </a:r>
            <a:r>
              <a:rPr lang="en-US" sz="2500" b="1" i="1" dirty="0"/>
              <a:t>, a corresponding </a:t>
            </a:r>
            <a:r>
              <a:rPr lang="en-US" sz="2500" b="1" i="1" dirty="0">
                <a:solidFill>
                  <a:srgbClr val="FF0000"/>
                </a:solidFill>
              </a:rPr>
              <a:t>increase in shoulder range of motion </a:t>
            </a:r>
            <a:r>
              <a:rPr lang="en-US" sz="2500" b="1" i="1" dirty="0"/>
              <a:t>(30°-38°), and a mean patient-perceived global rating of change of </a:t>
            </a:r>
            <a:r>
              <a:rPr lang="en-US" sz="2500" b="1" i="1" dirty="0">
                <a:solidFill>
                  <a:srgbClr val="FF0000"/>
                </a:solidFill>
              </a:rPr>
              <a:t>4.2</a:t>
            </a:r>
            <a:r>
              <a:rPr lang="en-US" sz="2500" b="1" i="1" dirty="0"/>
              <a:t> (median 5).’</a:t>
            </a:r>
            <a:endParaRPr lang="en-US" sz="2500" dirty="0"/>
          </a:p>
          <a:p>
            <a:endParaRPr lang="en-US" sz="2000" dirty="0">
              <a:solidFill>
                <a:srgbClr val="145D9E"/>
              </a:solidFill>
            </a:endParaRPr>
          </a:p>
        </p:txBody>
      </p:sp>
    </p:spTree>
    <p:custDataLst>
      <p:tags r:id="rId1"/>
    </p:custDataLst>
    <p:extLst>
      <p:ext uri="{BB962C8B-B14F-4D97-AF65-F5344CB8AC3E}">
        <p14:creationId xmlns:p14="http://schemas.microsoft.com/office/powerpoint/2010/main" val="17647094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2EFBF16-954D-4E39-985A-560D09B93210}"/>
              </a:ext>
            </a:extLst>
          </p:cNvPr>
          <p:cNvSpPr/>
          <p:nvPr/>
        </p:nvSpPr>
        <p:spPr>
          <a:xfrm>
            <a:off x="0" y="0"/>
            <a:ext cx="12182560" cy="6857994"/>
          </a:xfrm>
          <a:prstGeom prst="rect">
            <a:avLst/>
          </a:prstGeom>
          <a:solidFill>
            <a:srgbClr val="E9E7D0">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p>
        </p:txBody>
      </p:sp>
      <p:sp>
        <p:nvSpPr>
          <p:cNvPr id="117" name="Rectangle 116">
            <a:extLst>
              <a:ext uri="{FF2B5EF4-FFF2-40B4-BE49-F238E27FC236}">
                <a16:creationId xmlns:a16="http://schemas.microsoft.com/office/drawing/2014/main" id="{25C7AAA9-A7ED-4231-B7A8-6CED7BF5AFC5}"/>
              </a:ext>
            </a:extLst>
          </p:cNvPr>
          <p:cNvSpPr/>
          <p:nvPr/>
        </p:nvSpPr>
        <p:spPr>
          <a:xfrm>
            <a:off x="6461" y="5326"/>
            <a:ext cx="12182559" cy="6858000"/>
          </a:xfrm>
          <a:prstGeom prst="rect">
            <a:avLst/>
          </a:prstGeom>
          <a:blipFill dpi="0" rotWithShape="1">
            <a:blip r:embed="rId3">
              <a:alphaModFix amt="7000"/>
              <a:extLst>
                <a:ext uri="{BEBA8EAE-BF5A-486C-A8C5-ECC9F3942E4B}">
                  <a14:imgProps xmlns:a14="http://schemas.microsoft.com/office/drawing/2010/main">
                    <a14:imgLayer r:embed="rId4">
                      <a14:imgEffect>
                        <a14:brightnessContrast bright="23000"/>
                      </a14:imgEffect>
                    </a14:imgLayer>
                  </a14:imgProp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latin typeface="Calibri" panose="020F0502020204030204" pitchFamily="34" charset="0"/>
            </a:endParaRPr>
          </a:p>
        </p:txBody>
      </p:sp>
      <p:sp>
        <p:nvSpPr>
          <p:cNvPr id="119" name="Rectangle 118">
            <a:extLst>
              <a:ext uri="{FF2B5EF4-FFF2-40B4-BE49-F238E27FC236}">
                <a16:creationId xmlns:a16="http://schemas.microsoft.com/office/drawing/2014/main" id="{9537ABF6-5C1F-406C-882C-ABA3051EF8DB}"/>
              </a:ext>
            </a:extLst>
          </p:cNvPr>
          <p:cNvSpPr/>
          <p:nvPr/>
        </p:nvSpPr>
        <p:spPr>
          <a:xfrm>
            <a:off x="4720" y="3"/>
            <a:ext cx="12182560" cy="6857994"/>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p>
        </p:txBody>
      </p:sp>
      <p:sp>
        <p:nvSpPr>
          <p:cNvPr id="5" name="TextBox 4">
            <a:extLst>
              <a:ext uri="{FF2B5EF4-FFF2-40B4-BE49-F238E27FC236}">
                <a16:creationId xmlns:a16="http://schemas.microsoft.com/office/drawing/2014/main" id="{1463D9FE-BB52-43A3-8414-20E4C1422170}"/>
              </a:ext>
            </a:extLst>
          </p:cNvPr>
          <p:cNvSpPr txBox="1"/>
          <p:nvPr/>
        </p:nvSpPr>
        <p:spPr>
          <a:xfrm>
            <a:off x="775606" y="331859"/>
            <a:ext cx="9938109" cy="748475"/>
          </a:xfrm>
          <a:prstGeom prst="rect">
            <a:avLst/>
          </a:prstGeom>
          <a:noFill/>
        </p:spPr>
        <p:txBody>
          <a:bodyPr wrap="square" rtlCol="0">
            <a:spAutoFit/>
          </a:bodyPr>
          <a:lstStyle/>
          <a:p>
            <a:pPr>
              <a:lnSpc>
                <a:spcPct val="114000"/>
              </a:lnSpc>
            </a:pPr>
            <a:r>
              <a:rPr lang="en-US" sz="4000" dirty="0">
                <a:solidFill>
                  <a:srgbClr val="157491"/>
                </a:solidFill>
                <a:latin typeface="Rubik Medium" panose="02000604000000020004" pitchFamily="2" charset="-79"/>
                <a:cs typeface="Rubik Medium" panose="02000604000000020004" pitchFamily="2" charset="-79"/>
              </a:rPr>
              <a:t>Ribs -</a:t>
            </a:r>
            <a:r>
              <a:rPr lang="en-US" sz="4000" dirty="0">
                <a:solidFill>
                  <a:schemeClr val="accent2"/>
                </a:solidFill>
                <a:latin typeface="Rubik Medium" panose="02000604000000020004" pitchFamily="2" charset="-79"/>
                <a:cs typeface="Rubik Medium" panose="02000604000000020004" pitchFamily="2" charset="-79"/>
              </a:rPr>
              <a:t> The Research</a:t>
            </a:r>
            <a:endParaRPr lang="en-PH" sz="4000" dirty="0">
              <a:solidFill>
                <a:schemeClr val="accent2"/>
              </a:solidFill>
              <a:latin typeface="Rubik Medium" panose="02000604000000020004" pitchFamily="2" charset="-79"/>
              <a:cs typeface="Rubik Medium" panose="02000604000000020004" pitchFamily="2" charset="-79"/>
            </a:endParaRPr>
          </a:p>
        </p:txBody>
      </p:sp>
      <p:cxnSp>
        <p:nvCxnSpPr>
          <p:cNvPr id="11" name="Straight Connector 10">
            <a:extLst>
              <a:ext uri="{FF2B5EF4-FFF2-40B4-BE49-F238E27FC236}">
                <a16:creationId xmlns:a16="http://schemas.microsoft.com/office/drawing/2014/main" id="{7EECE742-EB33-4886-AFA5-D9223919E3DA}"/>
              </a:ext>
            </a:extLst>
          </p:cNvPr>
          <p:cNvCxnSpPr>
            <a:cxnSpLocks/>
          </p:cNvCxnSpPr>
          <p:nvPr/>
        </p:nvCxnSpPr>
        <p:spPr>
          <a:xfrm>
            <a:off x="11654482" y="6398483"/>
            <a:ext cx="0" cy="338350"/>
          </a:xfrm>
          <a:prstGeom prst="line">
            <a:avLst/>
          </a:prstGeom>
          <a:ln w="9525">
            <a:solidFill>
              <a:schemeClr val="tx1">
                <a:lumMod val="50000"/>
                <a:lumOff val="50000"/>
                <a:alpha val="96000"/>
              </a:schemeClr>
            </a:solidFill>
          </a:ln>
        </p:spPr>
        <p:style>
          <a:lnRef idx="1">
            <a:schemeClr val="accent1"/>
          </a:lnRef>
          <a:fillRef idx="0">
            <a:schemeClr val="accent1"/>
          </a:fillRef>
          <a:effectRef idx="0">
            <a:schemeClr val="accent1"/>
          </a:effectRef>
          <a:fontRef idx="minor">
            <a:schemeClr val="tx1"/>
          </a:fontRef>
        </p:style>
      </p:cxnSp>
      <p:sp>
        <p:nvSpPr>
          <p:cNvPr id="12" name="Slide Number Placeholder 3">
            <a:extLst>
              <a:ext uri="{FF2B5EF4-FFF2-40B4-BE49-F238E27FC236}">
                <a16:creationId xmlns:a16="http://schemas.microsoft.com/office/drawing/2014/main" id="{2B369B34-F934-406C-B20B-3C065D838798}"/>
              </a:ext>
            </a:extLst>
          </p:cNvPr>
          <p:cNvSpPr>
            <a:spLocks noGrp="1"/>
          </p:cNvSpPr>
          <p:nvPr>
            <p:ph type="sldNum" sz="quarter" idx="12"/>
          </p:nvPr>
        </p:nvSpPr>
        <p:spPr>
          <a:xfrm>
            <a:off x="11726912" y="6349271"/>
            <a:ext cx="465088" cy="365125"/>
          </a:xfrm>
        </p:spPr>
        <p:txBody>
          <a:bodyPr/>
          <a:lstStyle/>
          <a:p>
            <a:pPr algn="l"/>
            <a:fld id="{581E21AE-AD33-4F94-B240-0459D0BCA2D6}" type="slidenum">
              <a:rPr lang="en-PH" sz="1400" smtClean="0">
                <a:solidFill>
                  <a:schemeClr val="accent2"/>
                </a:solidFill>
                <a:latin typeface="Montserrat Light" panose="00000400000000000000" pitchFamily="50" charset="0"/>
              </a:rPr>
              <a:pPr algn="l"/>
              <a:t>18</a:t>
            </a:fld>
            <a:endParaRPr lang="en-PH" sz="1400" dirty="0">
              <a:solidFill>
                <a:schemeClr val="accent2"/>
              </a:solidFill>
              <a:latin typeface="Montserrat Light" panose="00000400000000000000" pitchFamily="50" charset="0"/>
            </a:endParaRPr>
          </a:p>
        </p:txBody>
      </p:sp>
      <p:pic>
        <p:nvPicPr>
          <p:cNvPr id="13" name="Picture 12">
            <a:extLst>
              <a:ext uri="{FF2B5EF4-FFF2-40B4-BE49-F238E27FC236}">
                <a16:creationId xmlns:a16="http://schemas.microsoft.com/office/drawing/2014/main" id="{ECB83713-740B-466B-80E1-9214335495F2}"/>
              </a:ext>
            </a:extLst>
          </p:cNvPr>
          <p:cNvPicPr>
            <a:picLocks noChangeAspect="1"/>
          </p:cNvPicPr>
          <p:nvPr/>
        </p:nvPicPr>
        <p:blipFill>
          <a:blip r:embed="rId5">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9384535" y="6398483"/>
            <a:ext cx="2073423" cy="348335"/>
          </a:xfrm>
          <a:prstGeom prst="rect">
            <a:avLst/>
          </a:prstGeom>
        </p:spPr>
      </p:pic>
      <p:cxnSp>
        <p:nvCxnSpPr>
          <p:cNvPr id="14" name="Straight Connector 13">
            <a:extLst>
              <a:ext uri="{FF2B5EF4-FFF2-40B4-BE49-F238E27FC236}">
                <a16:creationId xmlns:a16="http://schemas.microsoft.com/office/drawing/2014/main" id="{6F3946DF-8A61-4AD5-8F6F-85D6FBB58202}"/>
              </a:ext>
            </a:extLst>
          </p:cNvPr>
          <p:cNvCxnSpPr>
            <a:cxnSpLocks/>
          </p:cNvCxnSpPr>
          <p:nvPr/>
        </p:nvCxnSpPr>
        <p:spPr>
          <a:xfrm>
            <a:off x="9440" y="1312545"/>
            <a:ext cx="9312596" cy="0"/>
          </a:xfrm>
          <a:prstGeom prst="line">
            <a:avLst/>
          </a:prstGeom>
          <a:ln w="38100" cap="rnd">
            <a:gradFill flip="none" rotWithShape="1">
              <a:gsLst>
                <a:gs pos="0">
                  <a:schemeClr val="accent1">
                    <a:lumMod val="5000"/>
                    <a:lumOff val="95000"/>
                    <a:alpha val="0"/>
                  </a:schemeClr>
                </a:gs>
                <a:gs pos="42500">
                  <a:schemeClr val="accent2">
                    <a:alpha val="50000"/>
                  </a:schemeClr>
                </a:gs>
                <a:gs pos="68000">
                  <a:schemeClr val="accent1"/>
                </a:gs>
              </a:gsLst>
              <a:lin ang="10800000" scaled="1"/>
              <a:tileRect/>
            </a:gradFill>
            <a:round/>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377C546-D3E1-4650-90E0-47E264C18994}"/>
              </a:ext>
            </a:extLst>
          </p:cNvPr>
          <p:cNvSpPr txBox="1"/>
          <p:nvPr/>
        </p:nvSpPr>
        <p:spPr>
          <a:xfrm>
            <a:off x="633044" y="1544757"/>
            <a:ext cx="10920047" cy="4663440"/>
          </a:xfrm>
          <a:prstGeom prst="rect">
            <a:avLst/>
          </a:prstGeom>
          <a:solidFill>
            <a:schemeClr val="bg1">
              <a:alpha val="50000"/>
            </a:schemeClr>
          </a:solidFill>
        </p:spPr>
        <p:txBody>
          <a:bodyPr wrap="square" rtlCol="0">
            <a:spAutoFit/>
          </a:bodyPr>
          <a:lstStyle/>
          <a:p>
            <a:endParaRPr lang="en-US" dirty="0"/>
          </a:p>
        </p:txBody>
      </p:sp>
      <p:sp>
        <p:nvSpPr>
          <p:cNvPr id="15" name="TextBox 14">
            <a:extLst>
              <a:ext uri="{FF2B5EF4-FFF2-40B4-BE49-F238E27FC236}">
                <a16:creationId xmlns:a16="http://schemas.microsoft.com/office/drawing/2014/main" id="{0E20C855-171D-4532-B339-949C74066CB5}"/>
              </a:ext>
            </a:extLst>
          </p:cNvPr>
          <p:cNvSpPr txBox="1"/>
          <p:nvPr/>
        </p:nvSpPr>
        <p:spPr>
          <a:xfrm>
            <a:off x="775606" y="1709204"/>
            <a:ext cx="10682352" cy="4216539"/>
          </a:xfrm>
          <a:prstGeom prst="rect">
            <a:avLst/>
          </a:prstGeom>
          <a:noFill/>
        </p:spPr>
        <p:txBody>
          <a:bodyPr wrap="square" rtlCol="0">
            <a:spAutoFit/>
          </a:bodyPr>
          <a:lstStyle/>
          <a:p>
            <a:r>
              <a:rPr lang="en-US" sz="2000" dirty="0"/>
              <a:t>Bergman GJ, Winters JC, </a:t>
            </a:r>
            <a:r>
              <a:rPr lang="en-US" sz="2000" dirty="0" err="1"/>
              <a:t>Groenier</a:t>
            </a:r>
            <a:r>
              <a:rPr lang="en-US" sz="2000" dirty="0"/>
              <a:t> KH.  Manipulative Therapy in Addition to Usual Medical Care for Patients with Shoulder Dysfunction and Pain:  A Randomized Controlled Trial.  Ann Intern med.  2004;141:432-439. </a:t>
            </a:r>
            <a:r>
              <a:rPr lang="en-US" sz="2200" dirty="0"/>
              <a:t>‘</a:t>
            </a:r>
            <a:r>
              <a:rPr lang="en-US" sz="2200" b="1" i="1" dirty="0"/>
              <a:t>150 patients with shoulder symptoms and shoulder girdle dysfunction; all received usual medical care from their GP, Treatment group also received </a:t>
            </a:r>
            <a:r>
              <a:rPr lang="en-US" sz="2200" b="1" i="1" dirty="0">
                <a:solidFill>
                  <a:srgbClr val="FF0000"/>
                </a:solidFill>
              </a:rPr>
              <a:t>6 manipulative </a:t>
            </a:r>
            <a:r>
              <a:rPr lang="en-US" sz="2200" b="1" i="1" dirty="0"/>
              <a:t>treatments over a 12 week period.  Full recovery noted in </a:t>
            </a:r>
            <a:r>
              <a:rPr lang="en-US" sz="2200" b="1" i="1" dirty="0">
                <a:solidFill>
                  <a:srgbClr val="FF0000"/>
                </a:solidFill>
              </a:rPr>
              <a:t>43%</a:t>
            </a:r>
            <a:r>
              <a:rPr lang="en-US" sz="2200" b="1" i="1" dirty="0"/>
              <a:t> of those receiving manipulative treatment, compared to </a:t>
            </a:r>
            <a:r>
              <a:rPr lang="en-US" sz="2200" b="1" i="1" dirty="0">
                <a:solidFill>
                  <a:srgbClr val="FF0000"/>
                </a:solidFill>
              </a:rPr>
              <a:t>21%</a:t>
            </a:r>
            <a:r>
              <a:rPr lang="en-US" sz="2200" b="1" i="1" dirty="0"/>
              <a:t> in control group.’</a:t>
            </a:r>
            <a:endParaRPr lang="en-US" sz="2200" dirty="0">
              <a:solidFill>
                <a:srgbClr val="145D9E"/>
              </a:solidFill>
            </a:endParaRPr>
          </a:p>
          <a:p>
            <a:r>
              <a:rPr lang="en-US" sz="2000" dirty="0">
                <a:solidFill>
                  <a:srgbClr val="145D9E"/>
                </a:solidFill>
              </a:rPr>
              <a:t> </a:t>
            </a:r>
          </a:p>
          <a:p>
            <a:r>
              <a:rPr lang="en-US" sz="2000" dirty="0"/>
              <a:t>Flynn T.  </a:t>
            </a:r>
            <a:r>
              <a:rPr lang="en-US" sz="2000" dirty="0" err="1"/>
              <a:t>Orthopaedic</a:t>
            </a:r>
            <a:r>
              <a:rPr lang="en-US" sz="2000" dirty="0"/>
              <a:t> Manual Physical Therapy Management of the Cervical-Thoracic Spine and Ribcage.  Minneapolis, MN: OPTP;2005.</a:t>
            </a:r>
          </a:p>
          <a:p>
            <a:r>
              <a:rPr lang="en-US" sz="2000" dirty="0"/>
              <a:t> </a:t>
            </a:r>
          </a:p>
          <a:p>
            <a:r>
              <a:rPr lang="en-US" sz="2000" dirty="0"/>
              <a:t>Bergman G, et al.  Manipulative Therapy in Addition to Usual Care for Patients with Shoulder Complaints: Results of Physical Examination Outcomes in a Randomize Controlled Trial.  </a:t>
            </a:r>
            <a:r>
              <a:rPr lang="en-US" sz="2000" dirty="0" err="1"/>
              <a:t>Jnl</a:t>
            </a:r>
            <a:r>
              <a:rPr lang="en-US" sz="2000" dirty="0"/>
              <a:t> of </a:t>
            </a:r>
            <a:r>
              <a:rPr lang="en-US" sz="2000" dirty="0" err="1"/>
              <a:t>Manip</a:t>
            </a:r>
            <a:r>
              <a:rPr lang="en-US" sz="2000" dirty="0"/>
              <a:t> and </a:t>
            </a:r>
            <a:r>
              <a:rPr lang="en-US" sz="2000" dirty="0" err="1"/>
              <a:t>Physiolog</a:t>
            </a:r>
            <a:r>
              <a:rPr lang="en-US" sz="2000" dirty="0"/>
              <a:t> </a:t>
            </a:r>
            <a:r>
              <a:rPr lang="en-US" sz="2000" dirty="0" err="1"/>
              <a:t>Ther</a:t>
            </a:r>
            <a:r>
              <a:rPr lang="en-US" sz="2000" dirty="0"/>
              <a:t>.  33.2 (2010):96-101.</a:t>
            </a:r>
          </a:p>
        </p:txBody>
      </p:sp>
    </p:spTree>
    <p:custDataLst>
      <p:tags r:id="rId1"/>
    </p:custDataLst>
    <p:extLst>
      <p:ext uri="{BB962C8B-B14F-4D97-AF65-F5344CB8AC3E}">
        <p14:creationId xmlns:p14="http://schemas.microsoft.com/office/powerpoint/2010/main" val="3732198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2EFBF16-954D-4E39-985A-560D09B93210}"/>
              </a:ext>
            </a:extLst>
          </p:cNvPr>
          <p:cNvSpPr/>
          <p:nvPr/>
        </p:nvSpPr>
        <p:spPr>
          <a:xfrm>
            <a:off x="0" y="0"/>
            <a:ext cx="12182560" cy="6857994"/>
          </a:xfrm>
          <a:prstGeom prst="rect">
            <a:avLst/>
          </a:prstGeom>
          <a:solidFill>
            <a:srgbClr val="E9E7D0">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p>
        </p:txBody>
      </p:sp>
      <p:sp>
        <p:nvSpPr>
          <p:cNvPr id="117" name="Rectangle 116">
            <a:extLst>
              <a:ext uri="{FF2B5EF4-FFF2-40B4-BE49-F238E27FC236}">
                <a16:creationId xmlns:a16="http://schemas.microsoft.com/office/drawing/2014/main" id="{25C7AAA9-A7ED-4231-B7A8-6CED7BF5AFC5}"/>
              </a:ext>
            </a:extLst>
          </p:cNvPr>
          <p:cNvSpPr/>
          <p:nvPr/>
        </p:nvSpPr>
        <p:spPr>
          <a:xfrm>
            <a:off x="6461" y="5326"/>
            <a:ext cx="12182559" cy="6858000"/>
          </a:xfrm>
          <a:prstGeom prst="rect">
            <a:avLst/>
          </a:prstGeom>
          <a:blipFill dpi="0" rotWithShape="1">
            <a:blip r:embed="rId3">
              <a:alphaModFix amt="7000"/>
              <a:extLst>
                <a:ext uri="{BEBA8EAE-BF5A-486C-A8C5-ECC9F3942E4B}">
                  <a14:imgProps xmlns:a14="http://schemas.microsoft.com/office/drawing/2010/main">
                    <a14:imgLayer r:embed="rId4">
                      <a14:imgEffect>
                        <a14:brightnessContrast bright="23000"/>
                      </a14:imgEffect>
                    </a14:imgLayer>
                  </a14:imgProp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latin typeface="Calibri" panose="020F0502020204030204" pitchFamily="34" charset="0"/>
            </a:endParaRPr>
          </a:p>
        </p:txBody>
      </p:sp>
      <p:sp>
        <p:nvSpPr>
          <p:cNvPr id="119" name="Rectangle 118">
            <a:extLst>
              <a:ext uri="{FF2B5EF4-FFF2-40B4-BE49-F238E27FC236}">
                <a16:creationId xmlns:a16="http://schemas.microsoft.com/office/drawing/2014/main" id="{9537ABF6-5C1F-406C-882C-ABA3051EF8DB}"/>
              </a:ext>
            </a:extLst>
          </p:cNvPr>
          <p:cNvSpPr/>
          <p:nvPr/>
        </p:nvSpPr>
        <p:spPr>
          <a:xfrm>
            <a:off x="4720" y="3"/>
            <a:ext cx="12182560" cy="6857994"/>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p>
        </p:txBody>
      </p:sp>
      <p:sp>
        <p:nvSpPr>
          <p:cNvPr id="5" name="TextBox 4">
            <a:extLst>
              <a:ext uri="{FF2B5EF4-FFF2-40B4-BE49-F238E27FC236}">
                <a16:creationId xmlns:a16="http://schemas.microsoft.com/office/drawing/2014/main" id="{1463D9FE-BB52-43A3-8414-20E4C1422170}"/>
              </a:ext>
            </a:extLst>
          </p:cNvPr>
          <p:cNvSpPr txBox="1"/>
          <p:nvPr/>
        </p:nvSpPr>
        <p:spPr>
          <a:xfrm>
            <a:off x="775606" y="331859"/>
            <a:ext cx="9938109" cy="748475"/>
          </a:xfrm>
          <a:prstGeom prst="rect">
            <a:avLst/>
          </a:prstGeom>
          <a:noFill/>
        </p:spPr>
        <p:txBody>
          <a:bodyPr wrap="square" rtlCol="0">
            <a:spAutoFit/>
          </a:bodyPr>
          <a:lstStyle/>
          <a:p>
            <a:pPr>
              <a:lnSpc>
                <a:spcPct val="114000"/>
              </a:lnSpc>
            </a:pPr>
            <a:r>
              <a:rPr lang="en-US" sz="4000" dirty="0">
                <a:solidFill>
                  <a:srgbClr val="157491"/>
                </a:solidFill>
                <a:latin typeface="Rubik Medium" panose="02000604000000020004" pitchFamily="2" charset="-79"/>
                <a:cs typeface="Rubik Medium" panose="02000604000000020004" pitchFamily="2" charset="-79"/>
              </a:rPr>
              <a:t>Ribs -</a:t>
            </a:r>
            <a:r>
              <a:rPr lang="en-US" sz="4000" dirty="0">
                <a:solidFill>
                  <a:schemeClr val="accent2"/>
                </a:solidFill>
                <a:latin typeface="Rubik Medium" panose="02000604000000020004" pitchFamily="2" charset="-79"/>
                <a:cs typeface="Rubik Medium" panose="02000604000000020004" pitchFamily="2" charset="-79"/>
              </a:rPr>
              <a:t> The Research</a:t>
            </a:r>
            <a:endParaRPr lang="en-PH" sz="4000" dirty="0">
              <a:solidFill>
                <a:schemeClr val="accent2"/>
              </a:solidFill>
              <a:latin typeface="Rubik Medium" panose="02000604000000020004" pitchFamily="2" charset="-79"/>
              <a:cs typeface="Rubik Medium" panose="02000604000000020004" pitchFamily="2" charset="-79"/>
            </a:endParaRPr>
          </a:p>
        </p:txBody>
      </p:sp>
      <p:cxnSp>
        <p:nvCxnSpPr>
          <p:cNvPr id="11" name="Straight Connector 10">
            <a:extLst>
              <a:ext uri="{FF2B5EF4-FFF2-40B4-BE49-F238E27FC236}">
                <a16:creationId xmlns:a16="http://schemas.microsoft.com/office/drawing/2014/main" id="{7EECE742-EB33-4886-AFA5-D9223919E3DA}"/>
              </a:ext>
            </a:extLst>
          </p:cNvPr>
          <p:cNvCxnSpPr>
            <a:cxnSpLocks/>
          </p:cNvCxnSpPr>
          <p:nvPr/>
        </p:nvCxnSpPr>
        <p:spPr>
          <a:xfrm>
            <a:off x="11654482" y="6398483"/>
            <a:ext cx="0" cy="338350"/>
          </a:xfrm>
          <a:prstGeom prst="line">
            <a:avLst/>
          </a:prstGeom>
          <a:ln w="9525">
            <a:solidFill>
              <a:schemeClr val="tx1">
                <a:lumMod val="50000"/>
                <a:lumOff val="50000"/>
                <a:alpha val="96000"/>
              </a:schemeClr>
            </a:solidFill>
          </a:ln>
        </p:spPr>
        <p:style>
          <a:lnRef idx="1">
            <a:schemeClr val="accent1"/>
          </a:lnRef>
          <a:fillRef idx="0">
            <a:schemeClr val="accent1"/>
          </a:fillRef>
          <a:effectRef idx="0">
            <a:schemeClr val="accent1"/>
          </a:effectRef>
          <a:fontRef idx="minor">
            <a:schemeClr val="tx1"/>
          </a:fontRef>
        </p:style>
      </p:cxnSp>
      <p:sp>
        <p:nvSpPr>
          <p:cNvPr id="12" name="Slide Number Placeholder 3">
            <a:extLst>
              <a:ext uri="{FF2B5EF4-FFF2-40B4-BE49-F238E27FC236}">
                <a16:creationId xmlns:a16="http://schemas.microsoft.com/office/drawing/2014/main" id="{2B369B34-F934-406C-B20B-3C065D838798}"/>
              </a:ext>
            </a:extLst>
          </p:cNvPr>
          <p:cNvSpPr>
            <a:spLocks noGrp="1"/>
          </p:cNvSpPr>
          <p:nvPr>
            <p:ph type="sldNum" sz="quarter" idx="12"/>
          </p:nvPr>
        </p:nvSpPr>
        <p:spPr>
          <a:xfrm>
            <a:off x="11726912" y="6349271"/>
            <a:ext cx="465088" cy="365125"/>
          </a:xfrm>
        </p:spPr>
        <p:txBody>
          <a:bodyPr/>
          <a:lstStyle/>
          <a:p>
            <a:pPr algn="l"/>
            <a:fld id="{581E21AE-AD33-4F94-B240-0459D0BCA2D6}" type="slidenum">
              <a:rPr lang="en-PH" sz="1400" smtClean="0">
                <a:solidFill>
                  <a:schemeClr val="accent2"/>
                </a:solidFill>
                <a:latin typeface="Montserrat Light" panose="00000400000000000000" pitchFamily="50" charset="0"/>
              </a:rPr>
              <a:pPr algn="l"/>
              <a:t>19</a:t>
            </a:fld>
            <a:endParaRPr lang="en-PH" sz="1400" dirty="0">
              <a:solidFill>
                <a:schemeClr val="accent2"/>
              </a:solidFill>
              <a:latin typeface="Montserrat Light" panose="00000400000000000000" pitchFamily="50" charset="0"/>
            </a:endParaRPr>
          </a:p>
        </p:txBody>
      </p:sp>
      <p:pic>
        <p:nvPicPr>
          <p:cNvPr id="13" name="Picture 12">
            <a:extLst>
              <a:ext uri="{FF2B5EF4-FFF2-40B4-BE49-F238E27FC236}">
                <a16:creationId xmlns:a16="http://schemas.microsoft.com/office/drawing/2014/main" id="{ECB83713-740B-466B-80E1-9214335495F2}"/>
              </a:ext>
            </a:extLst>
          </p:cNvPr>
          <p:cNvPicPr>
            <a:picLocks noChangeAspect="1"/>
          </p:cNvPicPr>
          <p:nvPr/>
        </p:nvPicPr>
        <p:blipFill>
          <a:blip r:embed="rId5">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9384535" y="6398483"/>
            <a:ext cx="2073423" cy="348335"/>
          </a:xfrm>
          <a:prstGeom prst="rect">
            <a:avLst/>
          </a:prstGeom>
        </p:spPr>
      </p:pic>
      <p:cxnSp>
        <p:nvCxnSpPr>
          <p:cNvPr id="14" name="Straight Connector 13">
            <a:extLst>
              <a:ext uri="{FF2B5EF4-FFF2-40B4-BE49-F238E27FC236}">
                <a16:creationId xmlns:a16="http://schemas.microsoft.com/office/drawing/2014/main" id="{6F3946DF-8A61-4AD5-8F6F-85D6FBB58202}"/>
              </a:ext>
            </a:extLst>
          </p:cNvPr>
          <p:cNvCxnSpPr>
            <a:cxnSpLocks/>
          </p:cNvCxnSpPr>
          <p:nvPr/>
        </p:nvCxnSpPr>
        <p:spPr>
          <a:xfrm>
            <a:off x="9440" y="1312545"/>
            <a:ext cx="9312596" cy="0"/>
          </a:xfrm>
          <a:prstGeom prst="line">
            <a:avLst/>
          </a:prstGeom>
          <a:ln w="38100" cap="rnd">
            <a:gradFill flip="none" rotWithShape="1">
              <a:gsLst>
                <a:gs pos="0">
                  <a:schemeClr val="accent1">
                    <a:lumMod val="5000"/>
                    <a:lumOff val="95000"/>
                    <a:alpha val="0"/>
                  </a:schemeClr>
                </a:gs>
                <a:gs pos="42500">
                  <a:schemeClr val="accent2">
                    <a:alpha val="50000"/>
                  </a:schemeClr>
                </a:gs>
                <a:gs pos="68000">
                  <a:schemeClr val="accent1"/>
                </a:gs>
              </a:gsLst>
              <a:lin ang="10800000" scaled="1"/>
              <a:tileRect/>
            </a:gradFill>
            <a:round/>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0B1260FC-587F-4382-8921-779B2C68CF69}"/>
              </a:ext>
            </a:extLst>
          </p:cNvPr>
          <p:cNvSpPr txBox="1"/>
          <p:nvPr/>
        </p:nvSpPr>
        <p:spPr>
          <a:xfrm>
            <a:off x="633044" y="1544757"/>
            <a:ext cx="10920047" cy="4663440"/>
          </a:xfrm>
          <a:prstGeom prst="rect">
            <a:avLst/>
          </a:prstGeom>
          <a:solidFill>
            <a:schemeClr val="bg1">
              <a:alpha val="50000"/>
            </a:schemeClr>
          </a:solidFill>
        </p:spPr>
        <p:txBody>
          <a:bodyPr wrap="square" rtlCol="0">
            <a:spAutoFit/>
          </a:bodyPr>
          <a:lstStyle/>
          <a:p>
            <a:endParaRPr lang="en-US" dirty="0"/>
          </a:p>
        </p:txBody>
      </p:sp>
      <p:sp>
        <p:nvSpPr>
          <p:cNvPr id="15" name="TextBox 14">
            <a:extLst>
              <a:ext uri="{FF2B5EF4-FFF2-40B4-BE49-F238E27FC236}">
                <a16:creationId xmlns:a16="http://schemas.microsoft.com/office/drawing/2014/main" id="{0E20C855-171D-4532-B339-949C74066CB5}"/>
              </a:ext>
            </a:extLst>
          </p:cNvPr>
          <p:cNvSpPr txBox="1"/>
          <p:nvPr/>
        </p:nvSpPr>
        <p:spPr>
          <a:xfrm>
            <a:off x="775606" y="1665239"/>
            <a:ext cx="10682352" cy="4478149"/>
          </a:xfrm>
          <a:prstGeom prst="rect">
            <a:avLst/>
          </a:prstGeom>
          <a:noFill/>
        </p:spPr>
        <p:txBody>
          <a:bodyPr wrap="square" rtlCol="0">
            <a:spAutoFit/>
          </a:bodyPr>
          <a:lstStyle/>
          <a:p>
            <a:r>
              <a:rPr lang="en-US" sz="1900" dirty="0" err="1"/>
              <a:t>Brismee</a:t>
            </a:r>
            <a:r>
              <a:rPr lang="en-US" sz="1900" dirty="0"/>
              <a:t> J, Phelps V, Sizer P.  Differential Diagnosis and Treatment of Chronic Neck and Upper trapezius Pain and Upper Extremity Paresthesia: A Case Study Involving the Management of an Elevated First Rib and Uncovertebral Joint Dysfunction.  </a:t>
            </a:r>
            <a:r>
              <a:rPr lang="en-US" sz="1900" dirty="0" err="1"/>
              <a:t>Jnl</a:t>
            </a:r>
            <a:r>
              <a:rPr lang="en-US" sz="1900" dirty="0"/>
              <a:t> of Man &amp; </a:t>
            </a:r>
            <a:r>
              <a:rPr lang="en-US" sz="1900" dirty="0" err="1"/>
              <a:t>Manip</a:t>
            </a:r>
            <a:r>
              <a:rPr lang="en-US" sz="1900" dirty="0"/>
              <a:t> </a:t>
            </a:r>
            <a:r>
              <a:rPr lang="en-US" sz="1900" dirty="0" err="1"/>
              <a:t>Ther</a:t>
            </a:r>
            <a:r>
              <a:rPr lang="en-US" sz="1900" dirty="0"/>
              <a:t>.  13.2 (2005): 79-90. ‘</a:t>
            </a:r>
            <a:r>
              <a:rPr lang="en-US" sz="1900" b="1" i="1" dirty="0"/>
              <a:t>The patient </a:t>
            </a:r>
            <a:r>
              <a:rPr lang="en-US" sz="1900" b="1" i="1" dirty="0">
                <a:solidFill>
                  <a:srgbClr val="FF0000"/>
                </a:solidFill>
              </a:rPr>
              <a:t>fully recovered </a:t>
            </a:r>
            <a:r>
              <a:rPr lang="en-US" sz="1900" b="1" i="1" dirty="0"/>
              <a:t>within 6 physical therapy treatment sessions, which included management of an </a:t>
            </a:r>
            <a:r>
              <a:rPr lang="en-US" sz="1900" b="1" i="1" dirty="0">
                <a:solidFill>
                  <a:srgbClr val="FF0000"/>
                </a:solidFill>
              </a:rPr>
              <a:t>elevated first rib</a:t>
            </a:r>
            <a:r>
              <a:rPr lang="en-US" sz="1900" b="1" i="1" dirty="0"/>
              <a:t>, double-crush phenomenon, uncovertebral joint dysfunction, and careful ergonomic intervention with home instructions</a:t>
            </a:r>
            <a:r>
              <a:rPr lang="en-US" sz="1900" dirty="0"/>
              <a:t>.’</a:t>
            </a:r>
            <a:endParaRPr lang="en-US" sz="1900" dirty="0">
              <a:solidFill>
                <a:srgbClr val="145D9E"/>
              </a:solidFill>
            </a:endParaRPr>
          </a:p>
          <a:p>
            <a:endParaRPr lang="en-US" sz="1900" dirty="0">
              <a:solidFill>
                <a:srgbClr val="145D9E"/>
              </a:solidFill>
            </a:endParaRPr>
          </a:p>
          <a:p>
            <a:r>
              <a:rPr lang="en-US" sz="1900" dirty="0"/>
              <a:t>Lindgren KA, </a:t>
            </a:r>
            <a:r>
              <a:rPr lang="en-US" sz="1900" dirty="0" err="1"/>
              <a:t>Leino</a:t>
            </a:r>
            <a:r>
              <a:rPr lang="en-US" sz="1900" dirty="0"/>
              <a:t> E.  Subluxation of the 1</a:t>
            </a:r>
            <a:r>
              <a:rPr lang="en-US" sz="1900" baseline="30000" dirty="0"/>
              <a:t>st</a:t>
            </a:r>
            <a:r>
              <a:rPr lang="en-US" sz="1900" dirty="0"/>
              <a:t> Rib.  A Possible Thoracic Outlet Syndrome Mechanism.  Arch Phys Med Rehab.  1988: 68:692-695. ‘</a:t>
            </a:r>
            <a:r>
              <a:rPr lang="en-US" sz="1900" b="1" i="1" dirty="0"/>
              <a:t>Twenty-two cases of both the thoracic outlet syndrome (TOS) and reflex sympathetic dystrophy (RSD) are described, four in detail. Each case had a hypomobile first rib on the painful side. A simple test was used to evaluate the first rib mobility, the </a:t>
            </a:r>
            <a:r>
              <a:rPr lang="en-US" sz="1900" b="1" i="1" dirty="0">
                <a:solidFill>
                  <a:srgbClr val="FF0000"/>
                </a:solidFill>
              </a:rPr>
              <a:t>CRLF test</a:t>
            </a:r>
            <a:r>
              <a:rPr lang="en-US" sz="1900" b="1" i="1" dirty="0"/>
              <a:t>.  The interobserver repeatability of the test was excellent, thus making the cineradiographic examination unnecessary. It is recommended that this test be included in the clinical investigation of all patients with brachialgia with or without radicular pain. </a:t>
            </a:r>
            <a:r>
              <a:rPr lang="en-US" sz="1900" b="1" i="1" dirty="0">
                <a:solidFill>
                  <a:srgbClr val="FF0000"/>
                </a:solidFill>
              </a:rPr>
              <a:t>After isometric exercises of the scalene muscles, the mobility of the first rib was restored and the symptoms completely relieved in 13 patients.’</a:t>
            </a:r>
            <a:endParaRPr lang="en-US" sz="1900" dirty="0">
              <a:solidFill>
                <a:srgbClr val="FF0000"/>
              </a:solidFill>
            </a:endParaRPr>
          </a:p>
        </p:txBody>
      </p:sp>
    </p:spTree>
    <p:custDataLst>
      <p:tags r:id="rId1"/>
    </p:custDataLst>
    <p:extLst>
      <p:ext uri="{BB962C8B-B14F-4D97-AF65-F5344CB8AC3E}">
        <p14:creationId xmlns:p14="http://schemas.microsoft.com/office/powerpoint/2010/main" val="22506812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2EFBF16-954D-4E39-985A-560D09B93210}"/>
              </a:ext>
            </a:extLst>
          </p:cNvPr>
          <p:cNvSpPr/>
          <p:nvPr/>
        </p:nvSpPr>
        <p:spPr>
          <a:xfrm>
            <a:off x="0" y="0"/>
            <a:ext cx="12182560" cy="6857994"/>
          </a:xfrm>
          <a:prstGeom prst="rect">
            <a:avLst/>
          </a:prstGeom>
          <a:solidFill>
            <a:srgbClr val="E9E7D0">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p>
        </p:txBody>
      </p:sp>
      <p:sp>
        <p:nvSpPr>
          <p:cNvPr id="117" name="Rectangle 116">
            <a:extLst>
              <a:ext uri="{FF2B5EF4-FFF2-40B4-BE49-F238E27FC236}">
                <a16:creationId xmlns:a16="http://schemas.microsoft.com/office/drawing/2014/main" id="{25C7AAA9-A7ED-4231-B7A8-6CED7BF5AFC5}"/>
              </a:ext>
            </a:extLst>
          </p:cNvPr>
          <p:cNvSpPr/>
          <p:nvPr/>
        </p:nvSpPr>
        <p:spPr>
          <a:xfrm>
            <a:off x="6461" y="5326"/>
            <a:ext cx="12182559" cy="6858000"/>
          </a:xfrm>
          <a:prstGeom prst="rect">
            <a:avLst/>
          </a:prstGeom>
          <a:blipFill dpi="0" rotWithShape="1">
            <a:blip r:embed="rId3">
              <a:alphaModFix amt="7000"/>
              <a:extLst>
                <a:ext uri="{BEBA8EAE-BF5A-486C-A8C5-ECC9F3942E4B}">
                  <a14:imgProps xmlns:a14="http://schemas.microsoft.com/office/drawing/2010/main">
                    <a14:imgLayer r:embed="rId4">
                      <a14:imgEffect>
                        <a14:brightnessContrast bright="23000"/>
                      </a14:imgEffect>
                    </a14:imgLayer>
                  </a14:imgProp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latin typeface="Calibri" panose="020F0502020204030204" pitchFamily="34" charset="0"/>
            </a:endParaRPr>
          </a:p>
        </p:txBody>
      </p:sp>
      <p:sp>
        <p:nvSpPr>
          <p:cNvPr id="119" name="Rectangle 118">
            <a:extLst>
              <a:ext uri="{FF2B5EF4-FFF2-40B4-BE49-F238E27FC236}">
                <a16:creationId xmlns:a16="http://schemas.microsoft.com/office/drawing/2014/main" id="{9537ABF6-5C1F-406C-882C-ABA3051EF8DB}"/>
              </a:ext>
            </a:extLst>
          </p:cNvPr>
          <p:cNvSpPr/>
          <p:nvPr/>
        </p:nvSpPr>
        <p:spPr>
          <a:xfrm>
            <a:off x="4720" y="3"/>
            <a:ext cx="12182560" cy="6857994"/>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p>
        </p:txBody>
      </p:sp>
      <p:sp>
        <p:nvSpPr>
          <p:cNvPr id="5" name="TextBox 4">
            <a:extLst>
              <a:ext uri="{FF2B5EF4-FFF2-40B4-BE49-F238E27FC236}">
                <a16:creationId xmlns:a16="http://schemas.microsoft.com/office/drawing/2014/main" id="{1463D9FE-BB52-43A3-8414-20E4C1422170}"/>
              </a:ext>
            </a:extLst>
          </p:cNvPr>
          <p:cNvSpPr txBox="1"/>
          <p:nvPr/>
        </p:nvSpPr>
        <p:spPr>
          <a:xfrm>
            <a:off x="775606" y="331859"/>
            <a:ext cx="9938109" cy="748475"/>
          </a:xfrm>
          <a:prstGeom prst="rect">
            <a:avLst/>
          </a:prstGeom>
          <a:noFill/>
        </p:spPr>
        <p:txBody>
          <a:bodyPr wrap="square" rtlCol="0">
            <a:spAutoFit/>
          </a:bodyPr>
          <a:lstStyle/>
          <a:p>
            <a:pPr>
              <a:lnSpc>
                <a:spcPct val="114000"/>
              </a:lnSpc>
            </a:pPr>
            <a:r>
              <a:rPr lang="en-US" sz="4000" dirty="0">
                <a:solidFill>
                  <a:srgbClr val="157491"/>
                </a:solidFill>
                <a:latin typeface="Rubik Medium" panose="02000604000000020004" pitchFamily="2" charset="-79"/>
                <a:cs typeface="Rubik Medium" panose="02000604000000020004" pitchFamily="2" charset="-79"/>
              </a:rPr>
              <a:t>MET -</a:t>
            </a:r>
            <a:r>
              <a:rPr lang="en-US" sz="4000" dirty="0">
                <a:solidFill>
                  <a:schemeClr val="accent2"/>
                </a:solidFill>
                <a:latin typeface="Rubik Medium" panose="02000604000000020004" pitchFamily="2" charset="-79"/>
                <a:cs typeface="Rubik Medium" panose="02000604000000020004" pitchFamily="2" charset="-79"/>
              </a:rPr>
              <a:t> The Research</a:t>
            </a:r>
            <a:endParaRPr lang="en-PH" sz="4000" dirty="0">
              <a:solidFill>
                <a:schemeClr val="accent2"/>
              </a:solidFill>
              <a:latin typeface="Rubik Medium" panose="02000604000000020004" pitchFamily="2" charset="-79"/>
              <a:cs typeface="Rubik Medium" panose="02000604000000020004" pitchFamily="2" charset="-79"/>
            </a:endParaRPr>
          </a:p>
        </p:txBody>
      </p:sp>
      <p:cxnSp>
        <p:nvCxnSpPr>
          <p:cNvPr id="11" name="Straight Connector 10">
            <a:extLst>
              <a:ext uri="{FF2B5EF4-FFF2-40B4-BE49-F238E27FC236}">
                <a16:creationId xmlns:a16="http://schemas.microsoft.com/office/drawing/2014/main" id="{7EECE742-EB33-4886-AFA5-D9223919E3DA}"/>
              </a:ext>
            </a:extLst>
          </p:cNvPr>
          <p:cNvCxnSpPr>
            <a:cxnSpLocks/>
          </p:cNvCxnSpPr>
          <p:nvPr/>
        </p:nvCxnSpPr>
        <p:spPr>
          <a:xfrm>
            <a:off x="11654482" y="6398483"/>
            <a:ext cx="0" cy="338350"/>
          </a:xfrm>
          <a:prstGeom prst="line">
            <a:avLst/>
          </a:prstGeom>
          <a:ln w="9525">
            <a:solidFill>
              <a:schemeClr val="tx1">
                <a:lumMod val="50000"/>
                <a:lumOff val="50000"/>
                <a:alpha val="96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05664AA8-3EF9-4047-8103-AD2D0363ACE5}"/>
              </a:ext>
            </a:extLst>
          </p:cNvPr>
          <p:cNvSpPr txBox="1"/>
          <p:nvPr/>
        </p:nvSpPr>
        <p:spPr>
          <a:xfrm>
            <a:off x="633044" y="1544757"/>
            <a:ext cx="10920047" cy="4663440"/>
          </a:xfrm>
          <a:prstGeom prst="rect">
            <a:avLst/>
          </a:prstGeom>
          <a:solidFill>
            <a:schemeClr val="bg1">
              <a:alpha val="50000"/>
            </a:schemeClr>
          </a:solidFill>
        </p:spPr>
        <p:txBody>
          <a:bodyPr wrap="square" rtlCol="0">
            <a:spAutoFit/>
          </a:bodyPr>
          <a:lstStyle/>
          <a:p>
            <a:endParaRPr lang="en-US" dirty="0"/>
          </a:p>
        </p:txBody>
      </p:sp>
      <p:sp>
        <p:nvSpPr>
          <p:cNvPr id="12" name="Slide Number Placeholder 3">
            <a:extLst>
              <a:ext uri="{FF2B5EF4-FFF2-40B4-BE49-F238E27FC236}">
                <a16:creationId xmlns:a16="http://schemas.microsoft.com/office/drawing/2014/main" id="{2B369B34-F934-406C-B20B-3C065D838798}"/>
              </a:ext>
            </a:extLst>
          </p:cNvPr>
          <p:cNvSpPr>
            <a:spLocks noGrp="1"/>
          </p:cNvSpPr>
          <p:nvPr>
            <p:ph type="sldNum" sz="quarter" idx="12"/>
          </p:nvPr>
        </p:nvSpPr>
        <p:spPr>
          <a:xfrm>
            <a:off x="11726912" y="6349271"/>
            <a:ext cx="465088" cy="365125"/>
          </a:xfrm>
        </p:spPr>
        <p:txBody>
          <a:bodyPr/>
          <a:lstStyle/>
          <a:p>
            <a:pPr algn="l"/>
            <a:fld id="{581E21AE-AD33-4F94-B240-0459D0BCA2D6}" type="slidenum">
              <a:rPr lang="en-PH" sz="1400" smtClean="0">
                <a:solidFill>
                  <a:schemeClr val="accent2"/>
                </a:solidFill>
                <a:latin typeface="Montserrat Light" panose="00000400000000000000" pitchFamily="50" charset="0"/>
              </a:rPr>
              <a:pPr algn="l"/>
              <a:t>2</a:t>
            </a:fld>
            <a:endParaRPr lang="en-PH" sz="1400" dirty="0">
              <a:solidFill>
                <a:schemeClr val="accent2"/>
              </a:solidFill>
              <a:latin typeface="Montserrat Light" panose="00000400000000000000" pitchFamily="50" charset="0"/>
            </a:endParaRPr>
          </a:p>
        </p:txBody>
      </p:sp>
      <p:pic>
        <p:nvPicPr>
          <p:cNvPr id="13" name="Picture 12">
            <a:extLst>
              <a:ext uri="{FF2B5EF4-FFF2-40B4-BE49-F238E27FC236}">
                <a16:creationId xmlns:a16="http://schemas.microsoft.com/office/drawing/2014/main" id="{ECB83713-740B-466B-80E1-9214335495F2}"/>
              </a:ext>
            </a:extLst>
          </p:cNvPr>
          <p:cNvPicPr>
            <a:picLocks noChangeAspect="1"/>
          </p:cNvPicPr>
          <p:nvPr/>
        </p:nvPicPr>
        <p:blipFill>
          <a:blip r:embed="rId5">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9384535" y="6398483"/>
            <a:ext cx="2073423" cy="348335"/>
          </a:xfrm>
          <a:prstGeom prst="rect">
            <a:avLst/>
          </a:prstGeom>
        </p:spPr>
      </p:pic>
      <p:cxnSp>
        <p:nvCxnSpPr>
          <p:cNvPr id="14" name="Straight Connector 13">
            <a:extLst>
              <a:ext uri="{FF2B5EF4-FFF2-40B4-BE49-F238E27FC236}">
                <a16:creationId xmlns:a16="http://schemas.microsoft.com/office/drawing/2014/main" id="{6F3946DF-8A61-4AD5-8F6F-85D6FBB58202}"/>
              </a:ext>
            </a:extLst>
          </p:cNvPr>
          <p:cNvCxnSpPr>
            <a:cxnSpLocks/>
          </p:cNvCxnSpPr>
          <p:nvPr/>
        </p:nvCxnSpPr>
        <p:spPr>
          <a:xfrm>
            <a:off x="9440" y="1312545"/>
            <a:ext cx="9312596" cy="0"/>
          </a:xfrm>
          <a:prstGeom prst="line">
            <a:avLst/>
          </a:prstGeom>
          <a:ln w="38100" cap="rnd">
            <a:gradFill flip="none" rotWithShape="1">
              <a:gsLst>
                <a:gs pos="0">
                  <a:schemeClr val="accent1">
                    <a:lumMod val="5000"/>
                    <a:lumOff val="95000"/>
                    <a:alpha val="0"/>
                  </a:schemeClr>
                </a:gs>
                <a:gs pos="42500">
                  <a:schemeClr val="accent2">
                    <a:alpha val="50000"/>
                  </a:schemeClr>
                </a:gs>
                <a:gs pos="68000">
                  <a:schemeClr val="accent1"/>
                </a:gs>
              </a:gsLst>
              <a:lin ang="10800000" scaled="1"/>
              <a:tileRect/>
            </a:gradFill>
            <a:round/>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F11B89DF-0584-419D-B62A-E50C4575205C}"/>
              </a:ext>
            </a:extLst>
          </p:cNvPr>
          <p:cNvSpPr txBox="1"/>
          <p:nvPr/>
        </p:nvSpPr>
        <p:spPr>
          <a:xfrm>
            <a:off x="775606" y="1924906"/>
            <a:ext cx="10682352" cy="4093428"/>
          </a:xfrm>
          <a:prstGeom prst="rect">
            <a:avLst/>
          </a:prstGeom>
          <a:noFill/>
        </p:spPr>
        <p:txBody>
          <a:bodyPr wrap="square" rtlCol="0">
            <a:spAutoFit/>
          </a:bodyPr>
          <a:lstStyle/>
          <a:p>
            <a:r>
              <a:rPr lang="en-US" sz="2000" u="sng" dirty="0">
                <a:cs typeface="Century Gothic"/>
              </a:rPr>
              <a:t>Cervical</a:t>
            </a:r>
            <a:r>
              <a:rPr lang="en-US" sz="2000" dirty="0">
                <a:cs typeface="Century Gothic"/>
              </a:rPr>
              <a:t>:</a:t>
            </a:r>
            <a:endParaRPr lang="en-US" sz="2000" b="1" u="sng" dirty="0">
              <a:cs typeface="Century Gothic"/>
            </a:endParaRPr>
          </a:p>
          <a:p>
            <a:r>
              <a:rPr lang="en-US" sz="2000" dirty="0">
                <a:cs typeface="Century Gothic"/>
              </a:rPr>
              <a:t>Schenk R, Adelman K, Rousselle J.  The Effects of Muscle Energy Technique on Cervical Range of Motion.  Journal of Manual and Manipulative Therapy.  1994; 2(4):149-155.</a:t>
            </a:r>
            <a:endParaRPr lang="en-US" sz="2000" b="1" u="sng" dirty="0">
              <a:cs typeface="Century Gothic"/>
            </a:endParaRPr>
          </a:p>
          <a:p>
            <a:r>
              <a:rPr lang="en-US" sz="2000" dirty="0">
                <a:cs typeface="Century Gothic"/>
              </a:rPr>
              <a:t> </a:t>
            </a:r>
          </a:p>
          <a:p>
            <a:r>
              <a:rPr lang="en-US" sz="2000" dirty="0">
                <a:cs typeface="Century Gothic"/>
              </a:rPr>
              <a:t>Burns D, Well M.  Gross Range of Motion in the Cervical Spine:  The Effect of Osteopathic Muscle Energy Technique in Asymptomatic Subjects.  </a:t>
            </a:r>
            <a:r>
              <a:rPr lang="en-US" sz="2000" dirty="0" err="1">
                <a:cs typeface="Century Gothic"/>
              </a:rPr>
              <a:t>Jnl</a:t>
            </a:r>
            <a:r>
              <a:rPr lang="en-US" sz="2000" dirty="0">
                <a:cs typeface="Century Gothic"/>
              </a:rPr>
              <a:t> Am Osteopathic Ass.  106.3 (2006): 137-42.</a:t>
            </a:r>
          </a:p>
          <a:p>
            <a:r>
              <a:rPr lang="en-US" sz="2000" dirty="0">
                <a:cs typeface="Century Gothic"/>
              </a:rPr>
              <a:t> </a:t>
            </a:r>
          </a:p>
          <a:p>
            <a:r>
              <a:rPr lang="en-US" sz="2000" dirty="0">
                <a:cs typeface="Century Gothic"/>
              </a:rPr>
              <a:t>Fryer G, </a:t>
            </a:r>
            <a:r>
              <a:rPr lang="en-US" sz="2000" dirty="0" err="1">
                <a:cs typeface="Century Gothic"/>
              </a:rPr>
              <a:t>Ruszkowski</a:t>
            </a:r>
            <a:r>
              <a:rPr lang="en-US" sz="2000" dirty="0">
                <a:cs typeface="Century Gothic"/>
              </a:rPr>
              <a:t> W. The Influence of Contraction Duration in Muscle Energy Technique Applied to the </a:t>
            </a:r>
            <a:r>
              <a:rPr lang="en-US" sz="2000" dirty="0" err="1">
                <a:cs typeface="Century Gothic"/>
              </a:rPr>
              <a:t>Atlanto</a:t>
            </a:r>
            <a:r>
              <a:rPr lang="en-US" sz="2000" dirty="0">
                <a:cs typeface="Century Gothic"/>
              </a:rPr>
              <a:t>-Axial Joint.  J Osteopath Med.  2004;7:79-84.</a:t>
            </a:r>
            <a:r>
              <a:rPr lang="en-US" sz="2000" b="1" dirty="0"/>
              <a:t> ‘52 subjects who displayed a unilateral AA rotation asymmetry of 4° or more were randomly allocated to either a 5 (n=17) or 20-second (n=18) isometric contraction MET group, or a sham (n=17) treatment control group. The </a:t>
            </a:r>
            <a:r>
              <a:rPr lang="en-US" sz="2000" b="1" dirty="0">
                <a:solidFill>
                  <a:srgbClr val="FF0000"/>
                </a:solidFill>
              </a:rPr>
              <a:t>5-second MET produced a large pre-post effect size </a:t>
            </a:r>
            <a:r>
              <a:rPr lang="en-US" sz="2000" b="1" dirty="0"/>
              <a:t>(</a:t>
            </a:r>
            <a:r>
              <a:rPr lang="en-US" sz="2000" b="1" i="1" dirty="0"/>
              <a:t>d</a:t>
            </a:r>
            <a:r>
              <a:rPr lang="en-US" sz="2000" b="1" dirty="0"/>
              <a:t>=1.01), whereas the 20-second MET (</a:t>
            </a:r>
            <a:r>
              <a:rPr lang="en-US" sz="2000" b="1" i="1" dirty="0"/>
              <a:t>d</a:t>
            </a:r>
            <a:r>
              <a:rPr lang="en-US" sz="2000" b="1" dirty="0"/>
              <a:t>=0.68) and control (</a:t>
            </a:r>
            <a:r>
              <a:rPr lang="en-US" sz="2000" b="1" i="1" dirty="0"/>
              <a:t>d</a:t>
            </a:r>
            <a:r>
              <a:rPr lang="en-US" sz="2000" b="1" dirty="0"/>
              <a:t>=0.33) produced moderate and small effect sizes, respectively.</a:t>
            </a:r>
            <a:endParaRPr lang="en-US" sz="2000" b="1" dirty="0">
              <a:solidFill>
                <a:srgbClr val="145D9E"/>
              </a:solidFill>
              <a:latin typeface="Century Gothic"/>
              <a:cs typeface="Century Gothic"/>
            </a:endParaRPr>
          </a:p>
        </p:txBody>
      </p:sp>
    </p:spTree>
    <p:custDataLst>
      <p:tags r:id="rId1"/>
    </p:custDataLst>
    <p:extLst>
      <p:ext uri="{BB962C8B-B14F-4D97-AF65-F5344CB8AC3E}">
        <p14:creationId xmlns:p14="http://schemas.microsoft.com/office/powerpoint/2010/main" val="10989187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2EFBF16-954D-4E39-985A-560D09B93210}"/>
              </a:ext>
            </a:extLst>
          </p:cNvPr>
          <p:cNvSpPr/>
          <p:nvPr/>
        </p:nvSpPr>
        <p:spPr>
          <a:xfrm>
            <a:off x="0" y="0"/>
            <a:ext cx="12182560" cy="6857994"/>
          </a:xfrm>
          <a:prstGeom prst="rect">
            <a:avLst/>
          </a:prstGeom>
          <a:solidFill>
            <a:srgbClr val="E9E7D0">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p>
        </p:txBody>
      </p:sp>
      <p:sp>
        <p:nvSpPr>
          <p:cNvPr id="117" name="Rectangle 116">
            <a:extLst>
              <a:ext uri="{FF2B5EF4-FFF2-40B4-BE49-F238E27FC236}">
                <a16:creationId xmlns:a16="http://schemas.microsoft.com/office/drawing/2014/main" id="{25C7AAA9-A7ED-4231-B7A8-6CED7BF5AFC5}"/>
              </a:ext>
            </a:extLst>
          </p:cNvPr>
          <p:cNvSpPr/>
          <p:nvPr/>
        </p:nvSpPr>
        <p:spPr>
          <a:xfrm>
            <a:off x="6461" y="5326"/>
            <a:ext cx="12182559" cy="6858000"/>
          </a:xfrm>
          <a:prstGeom prst="rect">
            <a:avLst/>
          </a:prstGeom>
          <a:blipFill dpi="0" rotWithShape="1">
            <a:blip r:embed="rId3">
              <a:alphaModFix amt="7000"/>
              <a:extLst>
                <a:ext uri="{BEBA8EAE-BF5A-486C-A8C5-ECC9F3942E4B}">
                  <a14:imgProps xmlns:a14="http://schemas.microsoft.com/office/drawing/2010/main">
                    <a14:imgLayer r:embed="rId4">
                      <a14:imgEffect>
                        <a14:brightnessContrast bright="23000"/>
                      </a14:imgEffect>
                    </a14:imgLayer>
                  </a14:imgProp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latin typeface="Calibri" panose="020F0502020204030204" pitchFamily="34" charset="0"/>
            </a:endParaRPr>
          </a:p>
        </p:txBody>
      </p:sp>
      <p:sp>
        <p:nvSpPr>
          <p:cNvPr id="119" name="Rectangle 118">
            <a:extLst>
              <a:ext uri="{FF2B5EF4-FFF2-40B4-BE49-F238E27FC236}">
                <a16:creationId xmlns:a16="http://schemas.microsoft.com/office/drawing/2014/main" id="{9537ABF6-5C1F-406C-882C-ABA3051EF8DB}"/>
              </a:ext>
            </a:extLst>
          </p:cNvPr>
          <p:cNvSpPr/>
          <p:nvPr/>
        </p:nvSpPr>
        <p:spPr>
          <a:xfrm>
            <a:off x="4720" y="3"/>
            <a:ext cx="12182560" cy="6857994"/>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p>
        </p:txBody>
      </p:sp>
      <p:sp>
        <p:nvSpPr>
          <p:cNvPr id="5" name="TextBox 4">
            <a:extLst>
              <a:ext uri="{FF2B5EF4-FFF2-40B4-BE49-F238E27FC236}">
                <a16:creationId xmlns:a16="http://schemas.microsoft.com/office/drawing/2014/main" id="{1463D9FE-BB52-43A3-8414-20E4C1422170}"/>
              </a:ext>
            </a:extLst>
          </p:cNvPr>
          <p:cNvSpPr txBox="1"/>
          <p:nvPr/>
        </p:nvSpPr>
        <p:spPr>
          <a:xfrm>
            <a:off x="775606" y="331859"/>
            <a:ext cx="9938109" cy="748475"/>
          </a:xfrm>
          <a:prstGeom prst="rect">
            <a:avLst/>
          </a:prstGeom>
          <a:noFill/>
        </p:spPr>
        <p:txBody>
          <a:bodyPr wrap="square" rtlCol="0">
            <a:spAutoFit/>
          </a:bodyPr>
          <a:lstStyle/>
          <a:p>
            <a:pPr>
              <a:lnSpc>
                <a:spcPct val="114000"/>
              </a:lnSpc>
            </a:pPr>
            <a:r>
              <a:rPr lang="en-US" sz="4000" dirty="0">
                <a:solidFill>
                  <a:srgbClr val="157491"/>
                </a:solidFill>
                <a:latin typeface="Rubik Medium" panose="02000604000000020004" pitchFamily="2" charset="-79"/>
                <a:cs typeface="Rubik Medium" panose="02000604000000020004" pitchFamily="2" charset="-79"/>
              </a:rPr>
              <a:t>MET -</a:t>
            </a:r>
            <a:r>
              <a:rPr lang="en-US" sz="4000" dirty="0">
                <a:solidFill>
                  <a:schemeClr val="accent2"/>
                </a:solidFill>
                <a:latin typeface="Rubik Medium" panose="02000604000000020004" pitchFamily="2" charset="-79"/>
                <a:cs typeface="Rubik Medium" panose="02000604000000020004" pitchFamily="2" charset="-79"/>
              </a:rPr>
              <a:t> The Research</a:t>
            </a:r>
            <a:endParaRPr lang="en-PH" sz="4000" dirty="0">
              <a:solidFill>
                <a:schemeClr val="accent2"/>
              </a:solidFill>
              <a:latin typeface="Rubik Medium" panose="02000604000000020004" pitchFamily="2" charset="-79"/>
              <a:cs typeface="Rubik Medium" panose="02000604000000020004" pitchFamily="2" charset="-79"/>
            </a:endParaRPr>
          </a:p>
        </p:txBody>
      </p:sp>
      <p:cxnSp>
        <p:nvCxnSpPr>
          <p:cNvPr id="11" name="Straight Connector 10">
            <a:extLst>
              <a:ext uri="{FF2B5EF4-FFF2-40B4-BE49-F238E27FC236}">
                <a16:creationId xmlns:a16="http://schemas.microsoft.com/office/drawing/2014/main" id="{7EECE742-EB33-4886-AFA5-D9223919E3DA}"/>
              </a:ext>
            </a:extLst>
          </p:cNvPr>
          <p:cNvCxnSpPr>
            <a:cxnSpLocks/>
          </p:cNvCxnSpPr>
          <p:nvPr/>
        </p:nvCxnSpPr>
        <p:spPr>
          <a:xfrm>
            <a:off x="11654482" y="6398483"/>
            <a:ext cx="0" cy="338350"/>
          </a:xfrm>
          <a:prstGeom prst="line">
            <a:avLst/>
          </a:prstGeom>
          <a:ln w="9525">
            <a:solidFill>
              <a:schemeClr val="tx1">
                <a:lumMod val="50000"/>
                <a:lumOff val="50000"/>
                <a:alpha val="96000"/>
              </a:schemeClr>
            </a:solidFill>
          </a:ln>
        </p:spPr>
        <p:style>
          <a:lnRef idx="1">
            <a:schemeClr val="accent1"/>
          </a:lnRef>
          <a:fillRef idx="0">
            <a:schemeClr val="accent1"/>
          </a:fillRef>
          <a:effectRef idx="0">
            <a:schemeClr val="accent1"/>
          </a:effectRef>
          <a:fontRef idx="minor">
            <a:schemeClr val="tx1"/>
          </a:fontRef>
        </p:style>
      </p:cxnSp>
      <p:sp>
        <p:nvSpPr>
          <p:cNvPr id="12" name="Slide Number Placeholder 3">
            <a:extLst>
              <a:ext uri="{FF2B5EF4-FFF2-40B4-BE49-F238E27FC236}">
                <a16:creationId xmlns:a16="http://schemas.microsoft.com/office/drawing/2014/main" id="{2B369B34-F934-406C-B20B-3C065D838798}"/>
              </a:ext>
            </a:extLst>
          </p:cNvPr>
          <p:cNvSpPr>
            <a:spLocks noGrp="1"/>
          </p:cNvSpPr>
          <p:nvPr>
            <p:ph type="sldNum" sz="quarter" idx="12"/>
          </p:nvPr>
        </p:nvSpPr>
        <p:spPr>
          <a:xfrm>
            <a:off x="11726912" y="6349271"/>
            <a:ext cx="465088" cy="365125"/>
          </a:xfrm>
        </p:spPr>
        <p:txBody>
          <a:bodyPr/>
          <a:lstStyle/>
          <a:p>
            <a:pPr algn="l"/>
            <a:fld id="{581E21AE-AD33-4F94-B240-0459D0BCA2D6}" type="slidenum">
              <a:rPr lang="en-PH" sz="1400" smtClean="0">
                <a:solidFill>
                  <a:schemeClr val="accent2"/>
                </a:solidFill>
                <a:latin typeface="Montserrat Light" panose="00000400000000000000" pitchFamily="50" charset="0"/>
              </a:rPr>
              <a:pPr algn="l"/>
              <a:t>3</a:t>
            </a:fld>
            <a:endParaRPr lang="en-PH" sz="1400" dirty="0">
              <a:solidFill>
                <a:schemeClr val="accent2"/>
              </a:solidFill>
              <a:latin typeface="Montserrat Light" panose="00000400000000000000" pitchFamily="50" charset="0"/>
            </a:endParaRPr>
          </a:p>
        </p:txBody>
      </p:sp>
      <p:pic>
        <p:nvPicPr>
          <p:cNvPr id="13" name="Picture 12">
            <a:extLst>
              <a:ext uri="{FF2B5EF4-FFF2-40B4-BE49-F238E27FC236}">
                <a16:creationId xmlns:a16="http://schemas.microsoft.com/office/drawing/2014/main" id="{ECB83713-740B-466B-80E1-9214335495F2}"/>
              </a:ext>
            </a:extLst>
          </p:cNvPr>
          <p:cNvPicPr>
            <a:picLocks noChangeAspect="1"/>
          </p:cNvPicPr>
          <p:nvPr/>
        </p:nvPicPr>
        <p:blipFill>
          <a:blip r:embed="rId5">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9384535" y="6398483"/>
            <a:ext cx="2073423" cy="348335"/>
          </a:xfrm>
          <a:prstGeom prst="rect">
            <a:avLst/>
          </a:prstGeom>
        </p:spPr>
      </p:pic>
      <p:sp>
        <p:nvSpPr>
          <p:cNvPr id="15" name="TextBox 14">
            <a:extLst>
              <a:ext uri="{FF2B5EF4-FFF2-40B4-BE49-F238E27FC236}">
                <a16:creationId xmlns:a16="http://schemas.microsoft.com/office/drawing/2014/main" id="{EB4A6C67-C432-418B-9A56-05E74394D2A6}"/>
              </a:ext>
            </a:extLst>
          </p:cNvPr>
          <p:cNvSpPr txBox="1"/>
          <p:nvPr/>
        </p:nvSpPr>
        <p:spPr>
          <a:xfrm>
            <a:off x="633044" y="1544757"/>
            <a:ext cx="10920047" cy="4663440"/>
          </a:xfrm>
          <a:prstGeom prst="rect">
            <a:avLst/>
          </a:prstGeom>
          <a:solidFill>
            <a:schemeClr val="bg1">
              <a:alpha val="50000"/>
            </a:schemeClr>
          </a:solidFill>
        </p:spPr>
        <p:txBody>
          <a:bodyPr wrap="square" rtlCol="0">
            <a:spAutoFit/>
          </a:bodyPr>
          <a:lstStyle/>
          <a:p>
            <a:endParaRPr lang="en-US" dirty="0"/>
          </a:p>
        </p:txBody>
      </p:sp>
      <p:cxnSp>
        <p:nvCxnSpPr>
          <p:cNvPr id="14" name="Straight Connector 13">
            <a:extLst>
              <a:ext uri="{FF2B5EF4-FFF2-40B4-BE49-F238E27FC236}">
                <a16:creationId xmlns:a16="http://schemas.microsoft.com/office/drawing/2014/main" id="{6F3946DF-8A61-4AD5-8F6F-85D6FBB58202}"/>
              </a:ext>
            </a:extLst>
          </p:cNvPr>
          <p:cNvCxnSpPr>
            <a:cxnSpLocks/>
          </p:cNvCxnSpPr>
          <p:nvPr/>
        </p:nvCxnSpPr>
        <p:spPr>
          <a:xfrm>
            <a:off x="9440" y="1312545"/>
            <a:ext cx="9312596" cy="0"/>
          </a:xfrm>
          <a:prstGeom prst="line">
            <a:avLst/>
          </a:prstGeom>
          <a:ln w="38100" cap="rnd">
            <a:gradFill flip="none" rotWithShape="1">
              <a:gsLst>
                <a:gs pos="0">
                  <a:schemeClr val="accent1">
                    <a:lumMod val="5000"/>
                    <a:lumOff val="95000"/>
                    <a:alpha val="0"/>
                  </a:schemeClr>
                </a:gs>
                <a:gs pos="42500">
                  <a:schemeClr val="accent2">
                    <a:alpha val="50000"/>
                  </a:schemeClr>
                </a:gs>
                <a:gs pos="68000">
                  <a:schemeClr val="accent1"/>
                </a:gs>
              </a:gsLst>
              <a:lin ang="10800000" scaled="1"/>
              <a:tileRect/>
            </a:gradFill>
            <a:round/>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F11B89DF-0584-419D-B62A-E50C4575205C}"/>
              </a:ext>
            </a:extLst>
          </p:cNvPr>
          <p:cNvSpPr txBox="1"/>
          <p:nvPr/>
        </p:nvSpPr>
        <p:spPr>
          <a:xfrm>
            <a:off x="775606" y="1849879"/>
            <a:ext cx="10682352" cy="4093428"/>
          </a:xfrm>
          <a:prstGeom prst="rect">
            <a:avLst/>
          </a:prstGeom>
          <a:noFill/>
        </p:spPr>
        <p:txBody>
          <a:bodyPr wrap="square" rtlCol="0">
            <a:spAutoFit/>
          </a:bodyPr>
          <a:lstStyle/>
          <a:p>
            <a:r>
              <a:rPr lang="en-US" sz="2000" u="sng" dirty="0">
                <a:cs typeface="Century Gothic"/>
              </a:rPr>
              <a:t>Thoracic</a:t>
            </a:r>
            <a:r>
              <a:rPr lang="en-US" sz="2000" dirty="0">
                <a:cs typeface="Century Gothic"/>
              </a:rPr>
              <a:t>:</a:t>
            </a:r>
            <a:endParaRPr lang="en-US" sz="2000" b="1" u="sng" dirty="0">
              <a:cs typeface="Century Gothic"/>
            </a:endParaRPr>
          </a:p>
          <a:p>
            <a:r>
              <a:rPr lang="en-US" sz="2000" dirty="0" err="1">
                <a:cs typeface="Century Gothic"/>
              </a:rPr>
              <a:t>Lenehan</a:t>
            </a:r>
            <a:r>
              <a:rPr lang="en-US" sz="2000" dirty="0">
                <a:cs typeface="Century Gothic"/>
              </a:rPr>
              <a:t> K, Fryer G, McLaughlin P.  The Effect of Muscle Energy Technique on Gross Trunk Range of Motion.  Journal of Osteopathic Medicine 6.1 (2003): 13-18. ‘</a:t>
            </a:r>
            <a:r>
              <a:rPr lang="en-US" sz="2000" b="1" i="1" dirty="0"/>
              <a:t>Single MET applied to the thoracic spine in the direction of restricted rotation significantly produced increased range of active trunk rotation, but motion was </a:t>
            </a:r>
            <a:r>
              <a:rPr lang="en-US" sz="2000" b="1" i="1" dirty="0">
                <a:solidFill>
                  <a:srgbClr val="FF0000"/>
                </a:solidFill>
              </a:rPr>
              <a:t>improved in all cardinal planes</a:t>
            </a:r>
            <a:r>
              <a:rPr lang="en-US" sz="2000" b="1" i="1" dirty="0"/>
              <a:t>.’</a:t>
            </a:r>
            <a:endParaRPr lang="en-US" sz="2000" b="1" u="sng" dirty="0">
              <a:solidFill>
                <a:srgbClr val="145D9E"/>
              </a:solidFill>
              <a:cs typeface="Century Gothic"/>
            </a:endParaRPr>
          </a:p>
          <a:p>
            <a:r>
              <a:rPr lang="en-US" sz="2000" dirty="0">
                <a:solidFill>
                  <a:srgbClr val="145D9E"/>
                </a:solidFill>
                <a:cs typeface="Century Gothic"/>
              </a:rPr>
              <a:t> </a:t>
            </a:r>
            <a:endParaRPr lang="en-US" sz="2000" b="1" u="sng" dirty="0">
              <a:solidFill>
                <a:srgbClr val="145D9E"/>
              </a:solidFill>
              <a:cs typeface="Century Gothic"/>
            </a:endParaRPr>
          </a:p>
          <a:p>
            <a:r>
              <a:rPr lang="en-US" sz="2000" dirty="0">
                <a:cs typeface="Century Gothic"/>
              </a:rPr>
              <a:t>Greenman Phillip E. Principles of Manual Medicine.  3</a:t>
            </a:r>
            <a:r>
              <a:rPr lang="en-US" sz="2000" baseline="30000" dirty="0">
                <a:cs typeface="Century Gothic"/>
              </a:rPr>
              <a:t>rd</a:t>
            </a:r>
            <a:r>
              <a:rPr lang="en-US" sz="2000" dirty="0">
                <a:cs typeface="Century Gothic"/>
              </a:rPr>
              <a:t> ed. Philadelphia, PA: Lippincott Williams &amp; Wilkins; 2003</a:t>
            </a:r>
          </a:p>
          <a:p>
            <a:r>
              <a:rPr lang="en-US" sz="2000" dirty="0">
                <a:cs typeface="Century Gothic"/>
              </a:rPr>
              <a:t> </a:t>
            </a:r>
          </a:p>
          <a:p>
            <a:r>
              <a:rPr lang="en-US" sz="2000" dirty="0">
                <a:cs typeface="Century Gothic"/>
              </a:rPr>
              <a:t>Sharman MJ, </a:t>
            </a:r>
            <a:r>
              <a:rPr lang="en-US" sz="2000" dirty="0" err="1">
                <a:cs typeface="Century Gothic"/>
              </a:rPr>
              <a:t>Cresswell</a:t>
            </a:r>
            <a:r>
              <a:rPr lang="en-US" sz="2000" dirty="0">
                <a:cs typeface="Century Gothic"/>
              </a:rPr>
              <a:t> AG, </a:t>
            </a:r>
            <a:r>
              <a:rPr lang="en-US" sz="2000" dirty="0" err="1">
                <a:cs typeface="Century Gothic"/>
              </a:rPr>
              <a:t>Riek</a:t>
            </a:r>
            <a:r>
              <a:rPr lang="en-US" sz="2000" dirty="0">
                <a:cs typeface="Century Gothic"/>
              </a:rPr>
              <a:t> S.  Proprioceptive Neuromuscular Facilitation Stretching: Mechanisms and Clinical Implications.  Sports Medicine.  2006; 36(11): 929-939. </a:t>
            </a:r>
            <a:r>
              <a:rPr lang="en-US" sz="2000" b="1" i="1" dirty="0"/>
              <a:t>‘The inclusion of a shortening contraction of the </a:t>
            </a:r>
            <a:r>
              <a:rPr lang="en-US" sz="2000" b="1" i="1" dirty="0">
                <a:solidFill>
                  <a:srgbClr val="FF0000"/>
                </a:solidFill>
              </a:rPr>
              <a:t>opposing</a:t>
            </a:r>
            <a:r>
              <a:rPr lang="en-US" sz="2000" b="1" i="1" dirty="0"/>
              <a:t> muscle appears to have the greatest impact on enhancing active ROM…….at no more than </a:t>
            </a:r>
            <a:r>
              <a:rPr lang="en-US" sz="2000" b="1" i="1" dirty="0">
                <a:solidFill>
                  <a:srgbClr val="FF0000"/>
                </a:solidFill>
              </a:rPr>
              <a:t>20% maximum </a:t>
            </a:r>
            <a:r>
              <a:rPr lang="en-US" sz="2000" b="1" i="1" dirty="0"/>
              <a:t>voluntary contraction.’</a:t>
            </a:r>
            <a:endParaRPr lang="en-US" sz="2000" dirty="0">
              <a:solidFill>
                <a:srgbClr val="145D9E"/>
              </a:solidFill>
              <a:cs typeface="Century Gothic"/>
            </a:endParaRPr>
          </a:p>
        </p:txBody>
      </p:sp>
    </p:spTree>
    <p:custDataLst>
      <p:tags r:id="rId1"/>
    </p:custDataLst>
    <p:extLst>
      <p:ext uri="{BB962C8B-B14F-4D97-AF65-F5344CB8AC3E}">
        <p14:creationId xmlns:p14="http://schemas.microsoft.com/office/powerpoint/2010/main" val="21447483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2EFBF16-954D-4E39-985A-560D09B93210}"/>
              </a:ext>
            </a:extLst>
          </p:cNvPr>
          <p:cNvSpPr/>
          <p:nvPr/>
        </p:nvSpPr>
        <p:spPr>
          <a:xfrm>
            <a:off x="0" y="0"/>
            <a:ext cx="12182560" cy="6857994"/>
          </a:xfrm>
          <a:prstGeom prst="rect">
            <a:avLst/>
          </a:prstGeom>
          <a:solidFill>
            <a:srgbClr val="E9E7D0">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p>
        </p:txBody>
      </p:sp>
      <p:sp>
        <p:nvSpPr>
          <p:cNvPr id="117" name="Rectangle 116">
            <a:extLst>
              <a:ext uri="{FF2B5EF4-FFF2-40B4-BE49-F238E27FC236}">
                <a16:creationId xmlns:a16="http://schemas.microsoft.com/office/drawing/2014/main" id="{25C7AAA9-A7ED-4231-B7A8-6CED7BF5AFC5}"/>
              </a:ext>
            </a:extLst>
          </p:cNvPr>
          <p:cNvSpPr/>
          <p:nvPr/>
        </p:nvSpPr>
        <p:spPr>
          <a:xfrm>
            <a:off x="6461" y="5326"/>
            <a:ext cx="12182559" cy="6858000"/>
          </a:xfrm>
          <a:prstGeom prst="rect">
            <a:avLst/>
          </a:prstGeom>
          <a:blipFill dpi="0" rotWithShape="1">
            <a:blip r:embed="rId3">
              <a:alphaModFix amt="7000"/>
              <a:extLst>
                <a:ext uri="{BEBA8EAE-BF5A-486C-A8C5-ECC9F3942E4B}">
                  <a14:imgProps xmlns:a14="http://schemas.microsoft.com/office/drawing/2010/main">
                    <a14:imgLayer r:embed="rId4">
                      <a14:imgEffect>
                        <a14:brightnessContrast bright="23000"/>
                      </a14:imgEffect>
                    </a14:imgLayer>
                  </a14:imgProp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latin typeface="Calibri" panose="020F0502020204030204" pitchFamily="34" charset="0"/>
            </a:endParaRPr>
          </a:p>
        </p:txBody>
      </p:sp>
      <p:sp>
        <p:nvSpPr>
          <p:cNvPr id="119" name="Rectangle 118">
            <a:extLst>
              <a:ext uri="{FF2B5EF4-FFF2-40B4-BE49-F238E27FC236}">
                <a16:creationId xmlns:a16="http://schemas.microsoft.com/office/drawing/2014/main" id="{9537ABF6-5C1F-406C-882C-ABA3051EF8DB}"/>
              </a:ext>
            </a:extLst>
          </p:cNvPr>
          <p:cNvSpPr/>
          <p:nvPr/>
        </p:nvSpPr>
        <p:spPr>
          <a:xfrm>
            <a:off x="4720" y="3"/>
            <a:ext cx="12182560" cy="6857994"/>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p>
        </p:txBody>
      </p:sp>
      <p:sp>
        <p:nvSpPr>
          <p:cNvPr id="5" name="TextBox 4">
            <a:extLst>
              <a:ext uri="{FF2B5EF4-FFF2-40B4-BE49-F238E27FC236}">
                <a16:creationId xmlns:a16="http://schemas.microsoft.com/office/drawing/2014/main" id="{1463D9FE-BB52-43A3-8414-20E4C1422170}"/>
              </a:ext>
            </a:extLst>
          </p:cNvPr>
          <p:cNvSpPr txBox="1"/>
          <p:nvPr/>
        </p:nvSpPr>
        <p:spPr>
          <a:xfrm>
            <a:off x="775606" y="331859"/>
            <a:ext cx="9938109" cy="748475"/>
          </a:xfrm>
          <a:prstGeom prst="rect">
            <a:avLst/>
          </a:prstGeom>
          <a:noFill/>
        </p:spPr>
        <p:txBody>
          <a:bodyPr wrap="square" rtlCol="0">
            <a:spAutoFit/>
          </a:bodyPr>
          <a:lstStyle/>
          <a:p>
            <a:pPr>
              <a:lnSpc>
                <a:spcPct val="114000"/>
              </a:lnSpc>
            </a:pPr>
            <a:r>
              <a:rPr lang="en-US" sz="4000" dirty="0">
                <a:solidFill>
                  <a:srgbClr val="157491"/>
                </a:solidFill>
                <a:latin typeface="Rubik Medium" panose="02000604000000020004" pitchFamily="2" charset="-79"/>
                <a:cs typeface="Rubik Medium" panose="02000604000000020004" pitchFamily="2" charset="-79"/>
              </a:rPr>
              <a:t>Non-Thrust Mobilizations – The Research</a:t>
            </a:r>
            <a:endParaRPr lang="en-PH" sz="4000" dirty="0">
              <a:solidFill>
                <a:schemeClr val="accent2"/>
              </a:solidFill>
              <a:latin typeface="Rubik Medium" panose="02000604000000020004" pitchFamily="2" charset="-79"/>
              <a:cs typeface="Rubik Medium" panose="02000604000000020004" pitchFamily="2" charset="-79"/>
            </a:endParaRPr>
          </a:p>
        </p:txBody>
      </p:sp>
      <p:cxnSp>
        <p:nvCxnSpPr>
          <p:cNvPr id="11" name="Straight Connector 10">
            <a:extLst>
              <a:ext uri="{FF2B5EF4-FFF2-40B4-BE49-F238E27FC236}">
                <a16:creationId xmlns:a16="http://schemas.microsoft.com/office/drawing/2014/main" id="{7EECE742-EB33-4886-AFA5-D9223919E3DA}"/>
              </a:ext>
            </a:extLst>
          </p:cNvPr>
          <p:cNvCxnSpPr>
            <a:cxnSpLocks/>
          </p:cNvCxnSpPr>
          <p:nvPr/>
        </p:nvCxnSpPr>
        <p:spPr>
          <a:xfrm>
            <a:off x="11654482" y="6398483"/>
            <a:ext cx="0" cy="338350"/>
          </a:xfrm>
          <a:prstGeom prst="line">
            <a:avLst/>
          </a:prstGeom>
          <a:ln w="9525">
            <a:solidFill>
              <a:schemeClr val="tx1">
                <a:lumMod val="50000"/>
                <a:lumOff val="50000"/>
                <a:alpha val="96000"/>
              </a:schemeClr>
            </a:solidFill>
          </a:ln>
        </p:spPr>
        <p:style>
          <a:lnRef idx="1">
            <a:schemeClr val="accent1"/>
          </a:lnRef>
          <a:fillRef idx="0">
            <a:schemeClr val="accent1"/>
          </a:fillRef>
          <a:effectRef idx="0">
            <a:schemeClr val="accent1"/>
          </a:effectRef>
          <a:fontRef idx="minor">
            <a:schemeClr val="tx1"/>
          </a:fontRef>
        </p:style>
      </p:cxnSp>
      <p:sp>
        <p:nvSpPr>
          <p:cNvPr id="12" name="Slide Number Placeholder 3">
            <a:extLst>
              <a:ext uri="{FF2B5EF4-FFF2-40B4-BE49-F238E27FC236}">
                <a16:creationId xmlns:a16="http://schemas.microsoft.com/office/drawing/2014/main" id="{2B369B34-F934-406C-B20B-3C065D838798}"/>
              </a:ext>
            </a:extLst>
          </p:cNvPr>
          <p:cNvSpPr>
            <a:spLocks noGrp="1"/>
          </p:cNvSpPr>
          <p:nvPr>
            <p:ph type="sldNum" sz="quarter" idx="12"/>
          </p:nvPr>
        </p:nvSpPr>
        <p:spPr>
          <a:xfrm>
            <a:off x="11726912" y="6349271"/>
            <a:ext cx="465088" cy="365125"/>
          </a:xfrm>
        </p:spPr>
        <p:txBody>
          <a:bodyPr/>
          <a:lstStyle/>
          <a:p>
            <a:pPr algn="l"/>
            <a:fld id="{581E21AE-AD33-4F94-B240-0459D0BCA2D6}" type="slidenum">
              <a:rPr lang="en-PH" sz="1400" smtClean="0">
                <a:solidFill>
                  <a:schemeClr val="accent2"/>
                </a:solidFill>
                <a:latin typeface="Montserrat Light" panose="00000400000000000000" pitchFamily="50" charset="0"/>
              </a:rPr>
              <a:pPr algn="l"/>
              <a:t>4</a:t>
            </a:fld>
            <a:endParaRPr lang="en-PH" sz="1400" dirty="0">
              <a:solidFill>
                <a:schemeClr val="accent2"/>
              </a:solidFill>
              <a:latin typeface="Montserrat Light" panose="00000400000000000000" pitchFamily="50" charset="0"/>
            </a:endParaRPr>
          </a:p>
        </p:txBody>
      </p:sp>
      <p:pic>
        <p:nvPicPr>
          <p:cNvPr id="13" name="Picture 12">
            <a:extLst>
              <a:ext uri="{FF2B5EF4-FFF2-40B4-BE49-F238E27FC236}">
                <a16:creationId xmlns:a16="http://schemas.microsoft.com/office/drawing/2014/main" id="{ECB83713-740B-466B-80E1-9214335495F2}"/>
              </a:ext>
            </a:extLst>
          </p:cNvPr>
          <p:cNvPicPr>
            <a:picLocks noChangeAspect="1"/>
          </p:cNvPicPr>
          <p:nvPr/>
        </p:nvPicPr>
        <p:blipFill>
          <a:blip r:embed="rId5">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9384535" y="6398483"/>
            <a:ext cx="2073423" cy="348335"/>
          </a:xfrm>
          <a:prstGeom prst="rect">
            <a:avLst/>
          </a:prstGeom>
        </p:spPr>
      </p:pic>
      <p:cxnSp>
        <p:nvCxnSpPr>
          <p:cNvPr id="14" name="Straight Connector 13">
            <a:extLst>
              <a:ext uri="{FF2B5EF4-FFF2-40B4-BE49-F238E27FC236}">
                <a16:creationId xmlns:a16="http://schemas.microsoft.com/office/drawing/2014/main" id="{6F3946DF-8A61-4AD5-8F6F-85D6FBB58202}"/>
              </a:ext>
            </a:extLst>
          </p:cNvPr>
          <p:cNvCxnSpPr>
            <a:cxnSpLocks/>
          </p:cNvCxnSpPr>
          <p:nvPr/>
        </p:nvCxnSpPr>
        <p:spPr>
          <a:xfrm>
            <a:off x="9440" y="1312545"/>
            <a:ext cx="9312596" cy="0"/>
          </a:xfrm>
          <a:prstGeom prst="line">
            <a:avLst/>
          </a:prstGeom>
          <a:ln w="38100" cap="rnd">
            <a:gradFill flip="none" rotWithShape="1">
              <a:gsLst>
                <a:gs pos="0">
                  <a:schemeClr val="accent1">
                    <a:lumMod val="5000"/>
                    <a:lumOff val="95000"/>
                    <a:alpha val="0"/>
                  </a:schemeClr>
                </a:gs>
                <a:gs pos="42500">
                  <a:schemeClr val="accent2">
                    <a:alpha val="50000"/>
                  </a:schemeClr>
                </a:gs>
                <a:gs pos="68000">
                  <a:schemeClr val="accent1"/>
                </a:gs>
              </a:gsLst>
              <a:lin ang="10800000" scaled="1"/>
              <a:tileRect/>
            </a:gradFill>
            <a:round/>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35DDAB72-D9C4-4A68-9862-13B08B7B7D92}"/>
              </a:ext>
            </a:extLst>
          </p:cNvPr>
          <p:cNvSpPr txBox="1"/>
          <p:nvPr/>
        </p:nvSpPr>
        <p:spPr>
          <a:xfrm>
            <a:off x="633044" y="1544757"/>
            <a:ext cx="10920047" cy="4663440"/>
          </a:xfrm>
          <a:prstGeom prst="rect">
            <a:avLst/>
          </a:prstGeom>
          <a:solidFill>
            <a:schemeClr val="bg1">
              <a:alpha val="50000"/>
            </a:schemeClr>
          </a:solidFill>
        </p:spPr>
        <p:txBody>
          <a:bodyPr wrap="square" rtlCol="0">
            <a:spAutoFit/>
          </a:bodyPr>
          <a:lstStyle/>
          <a:p>
            <a:endParaRPr lang="en-US" dirty="0"/>
          </a:p>
        </p:txBody>
      </p:sp>
      <p:sp>
        <p:nvSpPr>
          <p:cNvPr id="3" name="TextBox 2">
            <a:extLst>
              <a:ext uri="{FF2B5EF4-FFF2-40B4-BE49-F238E27FC236}">
                <a16:creationId xmlns:a16="http://schemas.microsoft.com/office/drawing/2014/main" id="{F11B89DF-0584-419D-B62A-E50C4575205C}"/>
              </a:ext>
            </a:extLst>
          </p:cNvPr>
          <p:cNvSpPr txBox="1"/>
          <p:nvPr/>
        </p:nvSpPr>
        <p:spPr>
          <a:xfrm>
            <a:off x="775606" y="1717995"/>
            <a:ext cx="10682352" cy="4401205"/>
          </a:xfrm>
          <a:prstGeom prst="rect">
            <a:avLst/>
          </a:prstGeom>
          <a:noFill/>
        </p:spPr>
        <p:txBody>
          <a:bodyPr wrap="square" rtlCol="0">
            <a:spAutoFit/>
          </a:bodyPr>
          <a:lstStyle/>
          <a:p>
            <a:r>
              <a:rPr lang="en-US" sz="2000" dirty="0" err="1"/>
              <a:t>Kanlayanaphotporn</a:t>
            </a:r>
            <a:r>
              <a:rPr lang="en-US" sz="2000" dirty="0"/>
              <a:t> R, </a:t>
            </a:r>
            <a:r>
              <a:rPr lang="en-US" sz="2000" dirty="0" err="1"/>
              <a:t>Chiradejnant</a:t>
            </a:r>
            <a:r>
              <a:rPr lang="en-US" sz="2000" dirty="0"/>
              <a:t> A, </a:t>
            </a:r>
            <a:r>
              <a:rPr lang="en-US" sz="2000" dirty="0" err="1"/>
              <a:t>Vachalathiti</a:t>
            </a:r>
            <a:r>
              <a:rPr lang="en-US" sz="2000" dirty="0"/>
              <a:t> R.  The immediate effects of mobilization technique on pain and range of motion in patients presenting with unilateral neck pain: a randomized controlled trial.  Arch Phys Med </a:t>
            </a:r>
            <a:r>
              <a:rPr lang="en-US" sz="2000" dirty="0" err="1"/>
              <a:t>Rehabil</a:t>
            </a:r>
            <a:r>
              <a:rPr lang="en-US" sz="2000" dirty="0"/>
              <a:t>. 2009 Feb;90(2):187-92. ‘</a:t>
            </a:r>
            <a:r>
              <a:rPr lang="en-US" sz="2000" b="1" i="1" dirty="0"/>
              <a:t>Measured Pain and AROM after </a:t>
            </a:r>
            <a:r>
              <a:rPr lang="en-US" sz="2000" b="1" i="1" dirty="0">
                <a:solidFill>
                  <a:srgbClr val="FF0000"/>
                </a:solidFill>
              </a:rPr>
              <a:t>Unilateral PA glide </a:t>
            </a:r>
            <a:r>
              <a:rPr lang="en-US" sz="2000" b="1" i="1" dirty="0"/>
              <a:t>on the painful side; within-group changes showed significant decreases in neck pain at rest and pain on most painful movement (P&lt;0.001) with a </a:t>
            </a:r>
            <a:r>
              <a:rPr lang="en-US" sz="2000" b="1" i="1" dirty="0">
                <a:solidFill>
                  <a:srgbClr val="FF0000"/>
                </a:solidFill>
              </a:rPr>
              <a:t>significant increase in active cervical ROM after mobilization on most painful movement.’</a:t>
            </a:r>
            <a:endParaRPr lang="en-US" sz="2000" dirty="0">
              <a:solidFill>
                <a:srgbClr val="FF0000"/>
              </a:solidFill>
            </a:endParaRPr>
          </a:p>
          <a:p>
            <a:r>
              <a:rPr lang="en-US" sz="2000" dirty="0">
                <a:solidFill>
                  <a:srgbClr val="145D9E"/>
                </a:solidFill>
              </a:rPr>
              <a:t> </a:t>
            </a:r>
          </a:p>
          <a:p>
            <a:r>
              <a:rPr lang="en-US" sz="2000" dirty="0"/>
              <a:t>Cassidy JD, Lopes AA, Yong-Hing K.  The Immediate Effect of Manipulation Versus Mobilization on Pain and Range of Motion in the Cervical Spine: A Randomized Controlled Trial.  </a:t>
            </a:r>
            <a:r>
              <a:rPr lang="en-US" sz="2000" dirty="0" err="1"/>
              <a:t>Jnl</a:t>
            </a:r>
            <a:r>
              <a:rPr lang="en-US" sz="2000" dirty="0"/>
              <a:t> of </a:t>
            </a:r>
            <a:r>
              <a:rPr lang="en-US" sz="2000" dirty="0" err="1"/>
              <a:t>Manip</a:t>
            </a:r>
            <a:r>
              <a:rPr lang="en-US" sz="2000" dirty="0"/>
              <a:t> </a:t>
            </a:r>
            <a:r>
              <a:rPr lang="en-US" sz="2000" dirty="0" err="1"/>
              <a:t>Physiolog</a:t>
            </a:r>
            <a:r>
              <a:rPr lang="en-US" sz="2000" dirty="0"/>
              <a:t> </a:t>
            </a:r>
            <a:r>
              <a:rPr lang="en-US" sz="2000" dirty="0" err="1"/>
              <a:t>Ther</a:t>
            </a:r>
            <a:r>
              <a:rPr lang="en-US" sz="2000" dirty="0"/>
              <a:t>.  1992. Nov-Dec; 15(9): 570-5. ‘</a:t>
            </a:r>
            <a:r>
              <a:rPr lang="en-US" sz="2000" b="1" i="1" dirty="0"/>
              <a:t>Single HVLA Rotational</a:t>
            </a:r>
            <a:r>
              <a:rPr lang="en-US" sz="2000" dirty="0"/>
              <a:t> </a:t>
            </a:r>
            <a:r>
              <a:rPr lang="en-US" sz="2000" b="1" i="1" dirty="0" err="1"/>
              <a:t>Manip</a:t>
            </a:r>
            <a:r>
              <a:rPr lang="en-US" sz="2000" b="1" i="1" dirty="0"/>
              <a:t> or Mobilization via MET; The results show that both treatments increase range of motion, but manipulation has a significantly greater effect on pain intensity. </a:t>
            </a:r>
            <a:r>
              <a:rPr lang="en-US" sz="2000" b="1" i="1" dirty="0">
                <a:solidFill>
                  <a:srgbClr val="FF0000"/>
                </a:solidFill>
              </a:rPr>
              <a:t>Eighty-five</a:t>
            </a:r>
            <a:r>
              <a:rPr lang="en-US" sz="2000" b="1" i="1" dirty="0"/>
              <a:t> percent of the manipulated patients and </a:t>
            </a:r>
            <a:r>
              <a:rPr lang="en-US" sz="2000" b="1" i="1" dirty="0">
                <a:solidFill>
                  <a:srgbClr val="FF0000"/>
                </a:solidFill>
              </a:rPr>
              <a:t>69%</a:t>
            </a:r>
            <a:r>
              <a:rPr lang="en-US" sz="2000" b="1" i="1" dirty="0"/>
              <a:t> of the mobilized patients reported pain improvement immediately after treatment. However, the decrease in </a:t>
            </a:r>
            <a:r>
              <a:rPr lang="en-US" sz="2000" b="1" i="1" dirty="0">
                <a:solidFill>
                  <a:srgbClr val="FF0000"/>
                </a:solidFill>
              </a:rPr>
              <a:t>pain intensity was more than 1.5 times greater in the manipulated group</a:t>
            </a:r>
            <a:r>
              <a:rPr lang="en-US" sz="2000" b="1" i="1" dirty="0"/>
              <a:t> (p =.05).’</a:t>
            </a:r>
            <a:endParaRPr lang="en-US" sz="2000" dirty="0">
              <a:solidFill>
                <a:srgbClr val="145D9E"/>
              </a:solidFill>
            </a:endParaRPr>
          </a:p>
        </p:txBody>
      </p:sp>
    </p:spTree>
    <p:custDataLst>
      <p:tags r:id="rId1"/>
    </p:custDataLst>
    <p:extLst>
      <p:ext uri="{BB962C8B-B14F-4D97-AF65-F5344CB8AC3E}">
        <p14:creationId xmlns:p14="http://schemas.microsoft.com/office/powerpoint/2010/main" val="11756445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2EFBF16-954D-4E39-985A-560D09B93210}"/>
              </a:ext>
            </a:extLst>
          </p:cNvPr>
          <p:cNvSpPr/>
          <p:nvPr/>
        </p:nvSpPr>
        <p:spPr>
          <a:xfrm>
            <a:off x="0" y="0"/>
            <a:ext cx="12182560" cy="6857994"/>
          </a:xfrm>
          <a:prstGeom prst="rect">
            <a:avLst/>
          </a:prstGeom>
          <a:solidFill>
            <a:srgbClr val="E9E7D0">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p>
        </p:txBody>
      </p:sp>
      <p:sp>
        <p:nvSpPr>
          <p:cNvPr id="117" name="Rectangle 116">
            <a:extLst>
              <a:ext uri="{FF2B5EF4-FFF2-40B4-BE49-F238E27FC236}">
                <a16:creationId xmlns:a16="http://schemas.microsoft.com/office/drawing/2014/main" id="{25C7AAA9-A7ED-4231-B7A8-6CED7BF5AFC5}"/>
              </a:ext>
            </a:extLst>
          </p:cNvPr>
          <p:cNvSpPr/>
          <p:nvPr/>
        </p:nvSpPr>
        <p:spPr>
          <a:xfrm>
            <a:off x="6461" y="5326"/>
            <a:ext cx="12182559" cy="6858000"/>
          </a:xfrm>
          <a:prstGeom prst="rect">
            <a:avLst/>
          </a:prstGeom>
          <a:blipFill dpi="0" rotWithShape="1">
            <a:blip r:embed="rId3">
              <a:alphaModFix amt="7000"/>
              <a:extLst>
                <a:ext uri="{BEBA8EAE-BF5A-486C-A8C5-ECC9F3942E4B}">
                  <a14:imgProps xmlns:a14="http://schemas.microsoft.com/office/drawing/2010/main">
                    <a14:imgLayer r:embed="rId4">
                      <a14:imgEffect>
                        <a14:brightnessContrast bright="23000"/>
                      </a14:imgEffect>
                    </a14:imgLayer>
                  </a14:imgProp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latin typeface="Calibri" panose="020F0502020204030204" pitchFamily="34" charset="0"/>
            </a:endParaRPr>
          </a:p>
        </p:txBody>
      </p:sp>
      <p:sp>
        <p:nvSpPr>
          <p:cNvPr id="119" name="Rectangle 118">
            <a:extLst>
              <a:ext uri="{FF2B5EF4-FFF2-40B4-BE49-F238E27FC236}">
                <a16:creationId xmlns:a16="http://schemas.microsoft.com/office/drawing/2014/main" id="{9537ABF6-5C1F-406C-882C-ABA3051EF8DB}"/>
              </a:ext>
            </a:extLst>
          </p:cNvPr>
          <p:cNvSpPr/>
          <p:nvPr/>
        </p:nvSpPr>
        <p:spPr>
          <a:xfrm>
            <a:off x="4720" y="3"/>
            <a:ext cx="12182560" cy="6857994"/>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p>
        </p:txBody>
      </p:sp>
      <p:sp>
        <p:nvSpPr>
          <p:cNvPr id="5" name="TextBox 4">
            <a:extLst>
              <a:ext uri="{FF2B5EF4-FFF2-40B4-BE49-F238E27FC236}">
                <a16:creationId xmlns:a16="http://schemas.microsoft.com/office/drawing/2014/main" id="{1463D9FE-BB52-43A3-8414-20E4C1422170}"/>
              </a:ext>
            </a:extLst>
          </p:cNvPr>
          <p:cNvSpPr txBox="1"/>
          <p:nvPr/>
        </p:nvSpPr>
        <p:spPr>
          <a:xfrm>
            <a:off x="775606" y="331859"/>
            <a:ext cx="9938109" cy="748475"/>
          </a:xfrm>
          <a:prstGeom prst="rect">
            <a:avLst/>
          </a:prstGeom>
          <a:noFill/>
        </p:spPr>
        <p:txBody>
          <a:bodyPr wrap="square" rtlCol="0">
            <a:spAutoFit/>
          </a:bodyPr>
          <a:lstStyle/>
          <a:p>
            <a:pPr>
              <a:lnSpc>
                <a:spcPct val="114000"/>
              </a:lnSpc>
            </a:pPr>
            <a:r>
              <a:rPr lang="en-US" sz="4000" dirty="0">
                <a:solidFill>
                  <a:srgbClr val="157491"/>
                </a:solidFill>
                <a:latin typeface="Rubik Medium" panose="02000604000000020004" pitchFamily="2" charset="-79"/>
                <a:cs typeface="Rubik Medium" panose="02000604000000020004" pitchFamily="2" charset="-79"/>
              </a:rPr>
              <a:t>Non-Thrust Mobilizations – The Research</a:t>
            </a:r>
            <a:endParaRPr lang="en-PH" sz="4000" dirty="0">
              <a:solidFill>
                <a:schemeClr val="accent2"/>
              </a:solidFill>
              <a:latin typeface="Rubik Medium" panose="02000604000000020004" pitchFamily="2" charset="-79"/>
              <a:cs typeface="Rubik Medium" panose="02000604000000020004" pitchFamily="2" charset="-79"/>
            </a:endParaRPr>
          </a:p>
        </p:txBody>
      </p:sp>
      <p:cxnSp>
        <p:nvCxnSpPr>
          <p:cNvPr id="11" name="Straight Connector 10">
            <a:extLst>
              <a:ext uri="{FF2B5EF4-FFF2-40B4-BE49-F238E27FC236}">
                <a16:creationId xmlns:a16="http://schemas.microsoft.com/office/drawing/2014/main" id="{7EECE742-EB33-4886-AFA5-D9223919E3DA}"/>
              </a:ext>
            </a:extLst>
          </p:cNvPr>
          <p:cNvCxnSpPr>
            <a:cxnSpLocks/>
          </p:cNvCxnSpPr>
          <p:nvPr/>
        </p:nvCxnSpPr>
        <p:spPr>
          <a:xfrm>
            <a:off x="11654482" y="6398483"/>
            <a:ext cx="0" cy="338350"/>
          </a:xfrm>
          <a:prstGeom prst="line">
            <a:avLst/>
          </a:prstGeom>
          <a:ln w="9525">
            <a:solidFill>
              <a:schemeClr val="tx1">
                <a:lumMod val="50000"/>
                <a:lumOff val="50000"/>
                <a:alpha val="96000"/>
              </a:schemeClr>
            </a:solidFill>
          </a:ln>
        </p:spPr>
        <p:style>
          <a:lnRef idx="1">
            <a:schemeClr val="accent1"/>
          </a:lnRef>
          <a:fillRef idx="0">
            <a:schemeClr val="accent1"/>
          </a:fillRef>
          <a:effectRef idx="0">
            <a:schemeClr val="accent1"/>
          </a:effectRef>
          <a:fontRef idx="minor">
            <a:schemeClr val="tx1"/>
          </a:fontRef>
        </p:style>
      </p:cxnSp>
      <p:sp>
        <p:nvSpPr>
          <p:cNvPr id="12" name="Slide Number Placeholder 3">
            <a:extLst>
              <a:ext uri="{FF2B5EF4-FFF2-40B4-BE49-F238E27FC236}">
                <a16:creationId xmlns:a16="http://schemas.microsoft.com/office/drawing/2014/main" id="{2B369B34-F934-406C-B20B-3C065D838798}"/>
              </a:ext>
            </a:extLst>
          </p:cNvPr>
          <p:cNvSpPr>
            <a:spLocks noGrp="1"/>
          </p:cNvSpPr>
          <p:nvPr>
            <p:ph type="sldNum" sz="quarter" idx="12"/>
          </p:nvPr>
        </p:nvSpPr>
        <p:spPr>
          <a:xfrm>
            <a:off x="11726912" y="6349271"/>
            <a:ext cx="465088" cy="365125"/>
          </a:xfrm>
        </p:spPr>
        <p:txBody>
          <a:bodyPr/>
          <a:lstStyle/>
          <a:p>
            <a:pPr algn="l"/>
            <a:fld id="{581E21AE-AD33-4F94-B240-0459D0BCA2D6}" type="slidenum">
              <a:rPr lang="en-PH" sz="1400" smtClean="0">
                <a:solidFill>
                  <a:schemeClr val="accent2"/>
                </a:solidFill>
                <a:latin typeface="Montserrat Light" panose="00000400000000000000" pitchFamily="50" charset="0"/>
              </a:rPr>
              <a:pPr algn="l"/>
              <a:t>5</a:t>
            </a:fld>
            <a:endParaRPr lang="en-PH" sz="1400" dirty="0">
              <a:solidFill>
                <a:schemeClr val="accent2"/>
              </a:solidFill>
              <a:latin typeface="Montserrat Light" panose="00000400000000000000" pitchFamily="50" charset="0"/>
            </a:endParaRPr>
          </a:p>
        </p:txBody>
      </p:sp>
      <p:pic>
        <p:nvPicPr>
          <p:cNvPr id="13" name="Picture 12">
            <a:extLst>
              <a:ext uri="{FF2B5EF4-FFF2-40B4-BE49-F238E27FC236}">
                <a16:creationId xmlns:a16="http://schemas.microsoft.com/office/drawing/2014/main" id="{ECB83713-740B-466B-80E1-9214335495F2}"/>
              </a:ext>
            </a:extLst>
          </p:cNvPr>
          <p:cNvPicPr>
            <a:picLocks noChangeAspect="1"/>
          </p:cNvPicPr>
          <p:nvPr/>
        </p:nvPicPr>
        <p:blipFill>
          <a:blip r:embed="rId5">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9384535" y="6398483"/>
            <a:ext cx="2073423" cy="348335"/>
          </a:xfrm>
          <a:prstGeom prst="rect">
            <a:avLst/>
          </a:prstGeom>
        </p:spPr>
      </p:pic>
      <p:cxnSp>
        <p:nvCxnSpPr>
          <p:cNvPr id="14" name="Straight Connector 13">
            <a:extLst>
              <a:ext uri="{FF2B5EF4-FFF2-40B4-BE49-F238E27FC236}">
                <a16:creationId xmlns:a16="http://schemas.microsoft.com/office/drawing/2014/main" id="{6F3946DF-8A61-4AD5-8F6F-85D6FBB58202}"/>
              </a:ext>
            </a:extLst>
          </p:cNvPr>
          <p:cNvCxnSpPr>
            <a:cxnSpLocks/>
          </p:cNvCxnSpPr>
          <p:nvPr/>
        </p:nvCxnSpPr>
        <p:spPr>
          <a:xfrm>
            <a:off x="9440" y="1312545"/>
            <a:ext cx="9312596" cy="0"/>
          </a:xfrm>
          <a:prstGeom prst="line">
            <a:avLst/>
          </a:prstGeom>
          <a:ln w="38100" cap="rnd">
            <a:gradFill flip="none" rotWithShape="1">
              <a:gsLst>
                <a:gs pos="0">
                  <a:schemeClr val="accent1">
                    <a:lumMod val="5000"/>
                    <a:lumOff val="95000"/>
                    <a:alpha val="0"/>
                  </a:schemeClr>
                </a:gs>
                <a:gs pos="42500">
                  <a:schemeClr val="accent2">
                    <a:alpha val="50000"/>
                  </a:schemeClr>
                </a:gs>
                <a:gs pos="68000">
                  <a:schemeClr val="accent1"/>
                </a:gs>
              </a:gsLst>
              <a:lin ang="10800000" scaled="1"/>
              <a:tileRect/>
            </a:gradFill>
            <a:round/>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F75D1CF-C8F7-490D-89AF-4EE3F5200D08}"/>
              </a:ext>
            </a:extLst>
          </p:cNvPr>
          <p:cNvSpPr txBox="1"/>
          <p:nvPr/>
        </p:nvSpPr>
        <p:spPr>
          <a:xfrm>
            <a:off x="633044" y="1544757"/>
            <a:ext cx="10920047" cy="4663440"/>
          </a:xfrm>
          <a:prstGeom prst="rect">
            <a:avLst/>
          </a:prstGeom>
          <a:solidFill>
            <a:schemeClr val="bg1">
              <a:alpha val="50000"/>
            </a:schemeClr>
          </a:solidFill>
        </p:spPr>
        <p:txBody>
          <a:bodyPr wrap="square" rtlCol="0">
            <a:spAutoFit/>
          </a:bodyPr>
          <a:lstStyle/>
          <a:p>
            <a:endParaRPr lang="en-US" dirty="0"/>
          </a:p>
        </p:txBody>
      </p:sp>
      <p:sp>
        <p:nvSpPr>
          <p:cNvPr id="15" name="TextBox 14">
            <a:extLst>
              <a:ext uri="{FF2B5EF4-FFF2-40B4-BE49-F238E27FC236}">
                <a16:creationId xmlns:a16="http://schemas.microsoft.com/office/drawing/2014/main" id="{0E20C855-171D-4532-B339-949C74066CB5}"/>
              </a:ext>
            </a:extLst>
          </p:cNvPr>
          <p:cNvSpPr txBox="1"/>
          <p:nvPr/>
        </p:nvSpPr>
        <p:spPr>
          <a:xfrm>
            <a:off x="775606" y="1700410"/>
            <a:ext cx="10682352" cy="4708981"/>
          </a:xfrm>
          <a:prstGeom prst="rect">
            <a:avLst/>
          </a:prstGeom>
          <a:noFill/>
        </p:spPr>
        <p:txBody>
          <a:bodyPr wrap="square" rtlCol="0">
            <a:spAutoFit/>
          </a:bodyPr>
          <a:lstStyle/>
          <a:p>
            <a:r>
              <a:rPr lang="en-US" sz="2000" dirty="0" err="1"/>
              <a:t>McClatchie</a:t>
            </a:r>
            <a:r>
              <a:rPr lang="en-US" sz="2000" dirty="0"/>
              <a:t> L, </a:t>
            </a:r>
            <a:r>
              <a:rPr lang="en-US" sz="2000" dirty="0" err="1"/>
              <a:t>Laprade</a:t>
            </a:r>
            <a:r>
              <a:rPr lang="en-US" sz="2000" dirty="0"/>
              <a:t> J, Martin S, </a:t>
            </a:r>
            <a:r>
              <a:rPr lang="en-US" sz="2000" dirty="0" err="1"/>
              <a:t>Jaglal</a:t>
            </a:r>
            <a:r>
              <a:rPr lang="en-US" sz="2000" dirty="0"/>
              <a:t> SB, Richardson D, </a:t>
            </a:r>
            <a:r>
              <a:rPr lang="en-US" sz="2000" dirty="0" err="1"/>
              <a:t>Agur</a:t>
            </a:r>
            <a:r>
              <a:rPr lang="en-US" sz="2000" dirty="0"/>
              <a:t> A.  Mobilization of the asymptomatic cervical spine can reduce signs of shoulder dysfunction in adults.  </a:t>
            </a:r>
          </a:p>
          <a:p>
            <a:r>
              <a:rPr lang="en-US" sz="2000" dirty="0"/>
              <a:t>Man </a:t>
            </a:r>
            <a:r>
              <a:rPr lang="en-US" sz="2000" dirty="0" err="1"/>
              <a:t>Ther</a:t>
            </a:r>
            <a:r>
              <a:rPr lang="en-US" sz="2000" dirty="0"/>
              <a:t>. 2009 Aug;14(4):369-74. </a:t>
            </a:r>
            <a:r>
              <a:rPr lang="en-US" sz="2000" dirty="0" err="1"/>
              <a:t>Epub</a:t>
            </a:r>
            <a:r>
              <a:rPr lang="en-US" sz="2000" dirty="0"/>
              <a:t> 2008 Aug 26. ‘</a:t>
            </a:r>
            <a:r>
              <a:rPr lang="en-US" sz="2000" b="1" i="1" dirty="0"/>
              <a:t>Twenty-one subjects received interventions of both cervical mobilization and placebo over two sessions. Pain intensity using a visual analog scale (VAS) and painful arc were assessed prior to and following application of </a:t>
            </a:r>
            <a:r>
              <a:rPr lang="en-US" sz="2000" b="1" i="1" dirty="0">
                <a:solidFill>
                  <a:srgbClr val="FF0000"/>
                </a:solidFill>
              </a:rPr>
              <a:t>cervical mobilization </a:t>
            </a:r>
            <a:r>
              <a:rPr lang="en-US" sz="2000" b="1" i="1" dirty="0"/>
              <a:t>or placebo intervention. Evaluation of cervical mobilization revealed the </a:t>
            </a:r>
            <a:r>
              <a:rPr lang="en-US" sz="2000" b="1" i="1" dirty="0">
                <a:solidFill>
                  <a:srgbClr val="FF0000"/>
                </a:solidFill>
              </a:rPr>
              <a:t>shoulder abduction </a:t>
            </a:r>
            <a:r>
              <a:rPr lang="en-US" sz="2000" b="1" i="1" dirty="0"/>
              <a:t>painful arc (12.5° ± 15.6°, p = 0.002) and </a:t>
            </a:r>
            <a:r>
              <a:rPr lang="en-US" sz="2000" b="1" i="1" dirty="0">
                <a:solidFill>
                  <a:srgbClr val="FF0000"/>
                </a:solidFill>
              </a:rPr>
              <a:t>shoulder pain </a:t>
            </a:r>
            <a:r>
              <a:rPr lang="en-US" sz="2000" b="1" i="1" dirty="0"/>
              <a:t>intensity (1.3 ± 1.1 cm, p &lt; 0.001) were significantly decreased.’</a:t>
            </a:r>
            <a:endParaRPr lang="en-US" sz="2000" dirty="0">
              <a:solidFill>
                <a:srgbClr val="145D9E"/>
              </a:solidFill>
            </a:endParaRPr>
          </a:p>
          <a:p>
            <a:r>
              <a:rPr lang="en-US" sz="2000" dirty="0">
                <a:solidFill>
                  <a:srgbClr val="145D9E"/>
                </a:solidFill>
              </a:rPr>
              <a:t> </a:t>
            </a:r>
          </a:p>
          <a:p>
            <a:r>
              <a:rPr lang="en-US" sz="2000" dirty="0"/>
              <a:t>Cleland J, Whitman J, Fritz J.  Effectiveness of Manual Physical Therapy to the Cervical Spine in the Management of Lateral Epicondylalgia: A Retrospective Analysis.   J </a:t>
            </a:r>
            <a:r>
              <a:rPr lang="en-US" sz="2000" dirty="0" err="1"/>
              <a:t>Orthop</a:t>
            </a:r>
            <a:r>
              <a:rPr lang="en-US" sz="2000" dirty="0"/>
              <a:t> Sports Phys </a:t>
            </a:r>
            <a:r>
              <a:rPr lang="en-US" sz="2000" dirty="0" err="1"/>
              <a:t>Ther</a:t>
            </a:r>
            <a:r>
              <a:rPr lang="en-US" sz="2000" dirty="0"/>
              <a:t>. 2004;34(11):713-724. ‘</a:t>
            </a:r>
            <a:r>
              <a:rPr lang="en-US" sz="2000" b="1" i="1" dirty="0"/>
              <a:t>55 Patients received either Local management (LM) or LM plus Cervical mobilizations (LM+C)  Both groups showed improved outcomes, however the </a:t>
            </a:r>
            <a:r>
              <a:rPr lang="en-US" sz="2000" b="1" i="1" dirty="0">
                <a:solidFill>
                  <a:srgbClr val="FF0000"/>
                </a:solidFill>
              </a:rPr>
              <a:t>LM+C</a:t>
            </a:r>
            <a:r>
              <a:rPr lang="en-US" sz="2000" b="1" i="1" dirty="0"/>
              <a:t> group achieved it in less visits (</a:t>
            </a:r>
            <a:r>
              <a:rPr lang="en-US" sz="2000" b="1" i="1" dirty="0">
                <a:solidFill>
                  <a:srgbClr val="FF0000"/>
                </a:solidFill>
              </a:rPr>
              <a:t>5.6 vs. 9.7</a:t>
            </a:r>
            <a:r>
              <a:rPr lang="en-US" sz="2000" b="1" i="1" dirty="0"/>
              <a:t>).’</a:t>
            </a:r>
            <a:endParaRPr lang="en-US" sz="2000" dirty="0"/>
          </a:p>
          <a:p>
            <a:endParaRPr lang="en-US" sz="2000" dirty="0">
              <a:solidFill>
                <a:srgbClr val="145D9E"/>
              </a:solidFill>
            </a:endParaRPr>
          </a:p>
        </p:txBody>
      </p:sp>
    </p:spTree>
    <p:custDataLst>
      <p:tags r:id="rId1"/>
    </p:custDataLst>
    <p:extLst>
      <p:ext uri="{BB962C8B-B14F-4D97-AF65-F5344CB8AC3E}">
        <p14:creationId xmlns:p14="http://schemas.microsoft.com/office/powerpoint/2010/main" val="3871920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2EFBF16-954D-4E39-985A-560D09B93210}"/>
              </a:ext>
            </a:extLst>
          </p:cNvPr>
          <p:cNvSpPr/>
          <p:nvPr/>
        </p:nvSpPr>
        <p:spPr>
          <a:xfrm>
            <a:off x="0" y="0"/>
            <a:ext cx="12182560" cy="6857994"/>
          </a:xfrm>
          <a:prstGeom prst="rect">
            <a:avLst/>
          </a:prstGeom>
          <a:solidFill>
            <a:srgbClr val="E9E7D0">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p>
        </p:txBody>
      </p:sp>
      <p:sp>
        <p:nvSpPr>
          <p:cNvPr id="117" name="Rectangle 116">
            <a:extLst>
              <a:ext uri="{FF2B5EF4-FFF2-40B4-BE49-F238E27FC236}">
                <a16:creationId xmlns:a16="http://schemas.microsoft.com/office/drawing/2014/main" id="{25C7AAA9-A7ED-4231-B7A8-6CED7BF5AFC5}"/>
              </a:ext>
            </a:extLst>
          </p:cNvPr>
          <p:cNvSpPr/>
          <p:nvPr/>
        </p:nvSpPr>
        <p:spPr>
          <a:xfrm>
            <a:off x="6461" y="5326"/>
            <a:ext cx="12182559" cy="6858000"/>
          </a:xfrm>
          <a:prstGeom prst="rect">
            <a:avLst/>
          </a:prstGeom>
          <a:blipFill dpi="0" rotWithShape="1">
            <a:blip r:embed="rId3">
              <a:alphaModFix amt="7000"/>
              <a:extLst>
                <a:ext uri="{BEBA8EAE-BF5A-486C-A8C5-ECC9F3942E4B}">
                  <a14:imgProps xmlns:a14="http://schemas.microsoft.com/office/drawing/2010/main">
                    <a14:imgLayer r:embed="rId4">
                      <a14:imgEffect>
                        <a14:brightnessContrast bright="23000"/>
                      </a14:imgEffect>
                    </a14:imgLayer>
                  </a14:imgProp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latin typeface="Calibri" panose="020F0502020204030204" pitchFamily="34" charset="0"/>
            </a:endParaRPr>
          </a:p>
        </p:txBody>
      </p:sp>
      <p:sp>
        <p:nvSpPr>
          <p:cNvPr id="119" name="Rectangle 118">
            <a:extLst>
              <a:ext uri="{FF2B5EF4-FFF2-40B4-BE49-F238E27FC236}">
                <a16:creationId xmlns:a16="http://schemas.microsoft.com/office/drawing/2014/main" id="{9537ABF6-5C1F-406C-882C-ABA3051EF8DB}"/>
              </a:ext>
            </a:extLst>
          </p:cNvPr>
          <p:cNvSpPr/>
          <p:nvPr/>
        </p:nvSpPr>
        <p:spPr>
          <a:xfrm>
            <a:off x="4720" y="3"/>
            <a:ext cx="12182560" cy="6857994"/>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p>
        </p:txBody>
      </p:sp>
      <p:sp>
        <p:nvSpPr>
          <p:cNvPr id="5" name="TextBox 4">
            <a:extLst>
              <a:ext uri="{FF2B5EF4-FFF2-40B4-BE49-F238E27FC236}">
                <a16:creationId xmlns:a16="http://schemas.microsoft.com/office/drawing/2014/main" id="{1463D9FE-BB52-43A3-8414-20E4C1422170}"/>
              </a:ext>
            </a:extLst>
          </p:cNvPr>
          <p:cNvSpPr txBox="1"/>
          <p:nvPr/>
        </p:nvSpPr>
        <p:spPr>
          <a:xfrm>
            <a:off x="775606" y="331859"/>
            <a:ext cx="9938109" cy="748475"/>
          </a:xfrm>
          <a:prstGeom prst="rect">
            <a:avLst/>
          </a:prstGeom>
          <a:noFill/>
        </p:spPr>
        <p:txBody>
          <a:bodyPr wrap="square" rtlCol="0">
            <a:spAutoFit/>
          </a:bodyPr>
          <a:lstStyle/>
          <a:p>
            <a:pPr>
              <a:lnSpc>
                <a:spcPct val="114000"/>
              </a:lnSpc>
            </a:pPr>
            <a:r>
              <a:rPr lang="en-US" sz="4000" dirty="0">
                <a:solidFill>
                  <a:srgbClr val="157491"/>
                </a:solidFill>
                <a:latin typeface="Rubik Medium" panose="02000604000000020004" pitchFamily="2" charset="-79"/>
                <a:cs typeface="Rubik Medium" panose="02000604000000020004" pitchFamily="2" charset="-79"/>
              </a:rPr>
              <a:t>Thrust Mobilizations – The Research</a:t>
            </a:r>
            <a:endParaRPr lang="en-PH" sz="4000" dirty="0">
              <a:solidFill>
                <a:schemeClr val="accent2"/>
              </a:solidFill>
              <a:latin typeface="Rubik Medium" panose="02000604000000020004" pitchFamily="2" charset="-79"/>
              <a:cs typeface="Rubik Medium" panose="02000604000000020004" pitchFamily="2" charset="-79"/>
            </a:endParaRPr>
          </a:p>
        </p:txBody>
      </p:sp>
      <p:cxnSp>
        <p:nvCxnSpPr>
          <p:cNvPr id="11" name="Straight Connector 10">
            <a:extLst>
              <a:ext uri="{FF2B5EF4-FFF2-40B4-BE49-F238E27FC236}">
                <a16:creationId xmlns:a16="http://schemas.microsoft.com/office/drawing/2014/main" id="{7EECE742-EB33-4886-AFA5-D9223919E3DA}"/>
              </a:ext>
            </a:extLst>
          </p:cNvPr>
          <p:cNvCxnSpPr>
            <a:cxnSpLocks/>
          </p:cNvCxnSpPr>
          <p:nvPr/>
        </p:nvCxnSpPr>
        <p:spPr>
          <a:xfrm>
            <a:off x="11654482" y="6398483"/>
            <a:ext cx="0" cy="338350"/>
          </a:xfrm>
          <a:prstGeom prst="line">
            <a:avLst/>
          </a:prstGeom>
          <a:ln w="9525">
            <a:solidFill>
              <a:schemeClr val="tx1">
                <a:lumMod val="50000"/>
                <a:lumOff val="50000"/>
                <a:alpha val="96000"/>
              </a:schemeClr>
            </a:solidFill>
          </a:ln>
        </p:spPr>
        <p:style>
          <a:lnRef idx="1">
            <a:schemeClr val="accent1"/>
          </a:lnRef>
          <a:fillRef idx="0">
            <a:schemeClr val="accent1"/>
          </a:fillRef>
          <a:effectRef idx="0">
            <a:schemeClr val="accent1"/>
          </a:effectRef>
          <a:fontRef idx="minor">
            <a:schemeClr val="tx1"/>
          </a:fontRef>
        </p:style>
      </p:cxnSp>
      <p:sp>
        <p:nvSpPr>
          <p:cNvPr id="12" name="Slide Number Placeholder 3">
            <a:extLst>
              <a:ext uri="{FF2B5EF4-FFF2-40B4-BE49-F238E27FC236}">
                <a16:creationId xmlns:a16="http://schemas.microsoft.com/office/drawing/2014/main" id="{2B369B34-F934-406C-B20B-3C065D838798}"/>
              </a:ext>
            </a:extLst>
          </p:cNvPr>
          <p:cNvSpPr>
            <a:spLocks noGrp="1"/>
          </p:cNvSpPr>
          <p:nvPr>
            <p:ph type="sldNum" sz="quarter" idx="12"/>
          </p:nvPr>
        </p:nvSpPr>
        <p:spPr>
          <a:xfrm>
            <a:off x="11726912" y="6349271"/>
            <a:ext cx="465088" cy="365125"/>
          </a:xfrm>
        </p:spPr>
        <p:txBody>
          <a:bodyPr/>
          <a:lstStyle/>
          <a:p>
            <a:pPr algn="l"/>
            <a:fld id="{581E21AE-AD33-4F94-B240-0459D0BCA2D6}" type="slidenum">
              <a:rPr lang="en-PH" sz="1400" smtClean="0">
                <a:solidFill>
                  <a:schemeClr val="accent2"/>
                </a:solidFill>
                <a:latin typeface="Montserrat Light" panose="00000400000000000000" pitchFamily="50" charset="0"/>
              </a:rPr>
              <a:pPr algn="l"/>
              <a:t>6</a:t>
            </a:fld>
            <a:endParaRPr lang="en-PH" sz="1400" dirty="0">
              <a:solidFill>
                <a:schemeClr val="accent2"/>
              </a:solidFill>
              <a:latin typeface="Montserrat Light" panose="00000400000000000000" pitchFamily="50" charset="0"/>
            </a:endParaRPr>
          </a:p>
        </p:txBody>
      </p:sp>
      <p:pic>
        <p:nvPicPr>
          <p:cNvPr id="13" name="Picture 12">
            <a:extLst>
              <a:ext uri="{FF2B5EF4-FFF2-40B4-BE49-F238E27FC236}">
                <a16:creationId xmlns:a16="http://schemas.microsoft.com/office/drawing/2014/main" id="{ECB83713-740B-466B-80E1-9214335495F2}"/>
              </a:ext>
            </a:extLst>
          </p:cNvPr>
          <p:cNvPicPr>
            <a:picLocks noChangeAspect="1"/>
          </p:cNvPicPr>
          <p:nvPr/>
        </p:nvPicPr>
        <p:blipFill>
          <a:blip r:embed="rId5">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9384535" y="6398483"/>
            <a:ext cx="2073423" cy="348335"/>
          </a:xfrm>
          <a:prstGeom prst="rect">
            <a:avLst/>
          </a:prstGeom>
        </p:spPr>
      </p:pic>
      <p:cxnSp>
        <p:nvCxnSpPr>
          <p:cNvPr id="14" name="Straight Connector 13">
            <a:extLst>
              <a:ext uri="{FF2B5EF4-FFF2-40B4-BE49-F238E27FC236}">
                <a16:creationId xmlns:a16="http://schemas.microsoft.com/office/drawing/2014/main" id="{6F3946DF-8A61-4AD5-8F6F-85D6FBB58202}"/>
              </a:ext>
            </a:extLst>
          </p:cNvPr>
          <p:cNvCxnSpPr>
            <a:cxnSpLocks/>
          </p:cNvCxnSpPr>
          <p:nvPr/>
        </p:nvCxnSpPr>
        <p:spPr>
          <a:xfrm>
            <a:off x="9440" y="1312545"/>
            <a:ext cx="9312596" cy="0"/>
          </a:xfrm>
          <a:prstGeom prst="line">
            <a:avLst/>
          </a:prstGeom>
          <a:ln w="38100" cap="rnd">
            <a:gradFill flip="none" rotWithShape="1">
              <a:gsLst>
                <a:gs pos="0">
                  <a:schemeClr val="accent1">
                    <a:lumMod val="5000"/>
                    <a:lumOff val="95000"/>
                    <a:alpha val="0"/>
                  </a:schemeClr>
                </a:gs>
                <a:gs pos="42500">
                  <a:schemeClr val="accent2">
                    <a:alpha val="50000"/>
                  </a:schemeClr>
                </a:gs>
                <a:gs pos="68000">
                  <a:schemeClr val="accent1"/>
                </a:gs>
              </a:gsLst>
              <a:lin ang="10800000" scaled="1"/>
              <a:tileRect/>
            </a:gradFill>
            <a:round/>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D45AF56-E17C-4C2D-B310-D4B74B316CD3}"/>
              </a:ext>
            </a:extLst>
          </p:cNvPr>
          <p:cNvSpPr txBox="1"/>
          <p:nvPr/>
        </p:nvSpPr>
        <p:spPr>
          <a:xfrm>
            <a:off x="633044" y="1544757"/>
            <a:ext cx="10920047" cy="4663440"/>
          </a:xfrm>
          <a:prstGeom prst="rect">
            <a:avLst/>
          </a:prstGeom>
          <a:solidFill>
            <a:schemeClr val="bg1">
              <a:alpha val="50000"/>
            </a:schemeClr>
          </a:solidFill>
        </p:spPr>
        <p:txBody>
          <a:bodyPr wrap="square" rtlCol="0">
            <a:spAutoFit/>
          </a:bodyPr>
          <a:lstStyle/>
          <a:p>
            <a:endParaRPr lang="en-US" dirty="0"/>
          </a:p>
        </p:txBody>
      </p:sp>
      <p:sp>
        <p:nvSpPr>
          <p:cNvPr id="15" name="TextBox 14">
            <a:extLst>
              <a:ext uri="{FF2B5EF4-FFF2-40B4-BE49-F238E27FC236}">
                <a16:creationId xmlns:a16="http://schemas.microsoft.com/office/drawing/2014/main" id="{0E20C855-171D-4532-B339-949C74066CB5}"/>
              </a:ext>
            </a:extLst>
          </p:cNvPr>
          <p:cNvSpPr txBox="1"/>
          <p:nvPr/>
        </p:nvSpPr>
        <p:spPr>
          <a:xfrm>
            <a:off x="819566" y="1893837"/>
            <a:ext cx="10682352" cy="4308872"/>
          </a:xfrm>
          <a:prstGeom prst="rect">
            <a:avLst/>
          </a:prstGeom>
          <a:noFill/>
        </p:spPr>
        <p:txBody>
          <a:bodyPr wrap="square" rtlCol="0">
            <a:spAutoFit/>
          </a:bodyPr>
          <a:lstStyle/>
          <a:p>
            <a:r>
              <a:rPr lang="en-US" sz="2200" dirty="0"/>
              <a:t>Cleland JA, Glynn P, Whitman JM, Eberhart SL, MacDonald C, Childs JD.   Short-term effects of thrust versus non-thrust mobilization / manipulation directed at the thoracic spine in patients with neck pain:  a randomized clinical trial.  Phys </a:t>
            </a:r>
            <a:r>
              <a:rPr lang="en-US" sz="2200" dirty="0" err="1"/>
              <a:t>Ther</a:t>
            </a:r>
            <a:r>
              <a:rPr lang="en-US" sz="2200" dirty="0"/>
              <a:t>. 2007 Apr;87(4):431-40. </a:t>
            </a:r>
          </a:p>
          <a:p>
            <a:endParaRPr lang="en-US" sz="2000" b="1" i="1" dirty="0">
              <a:solidFill>
                <a:srgbClr val="145D9E"/>
              </a:solidFill>
            </a:endParaRPr>
          </a:p>
          <a:p>
            <a:r>
              <a:rPr lang="en-US" sz="2800" b="1" i="1" dirty="0"/>
              <a:t>‘Sixty patients; used NDI, NPRS, FABQ, GROC measures; Subjects who received </a:t>
            </a:r>
            <a:r>
              <a:rPr lang="en-US" sz="2800" b="1" i="1" dirty="0">
                <a:solidFill>
                  <a:srgbClr val="FF0000"/>
                </a:solidFill>
              </a:rPr>
              <a:t>thrust mobilization/manipulation experienced greater reductions in disability </a:t>
            </a:r>
            <a:r>
              <a:rPr lang="en-US" sz="2800" b="1" i="1" dirty="0"/>
              <a:t>(with a between-group difference of 10%) and in </a:t>
            </a:r>
            <a:r>
              <a:rPr lang="en-US" sz="2800" b="1" i="1" dirty="0">
                <a:solidFill>
                  <a:srgbClr val="FF0000"/>
                </a:solidFill>
              </a:rPr>
              <a:t>pain</a:t>
            </a:r>
            <a:r>
              <a:rPr lang="en-US" sz="2800" b="1" i="1" dirty="0"/>
              <a:t> (a between-group difference of 2.0). Subjects in the thrust mobilization/manipulation group exhibited significantly </a:t>
            </a:r>
            <a:r>
              <a:rPr lang="en-US" sz="2800" b="1" i="1" dirty="0">
                <a:solidFill>
                  <a:srgbClr val="FF0000"/>
                </a:solidFill>
              </a:rPr>
              <a:t>higher scores on the GROC </a:t>
            </a:r>
            <a:r>
              <a:rPr lang="en-US" sz="2800" b="1" i="1" dirty="0"/>
              <a:t>Scale at the time of follow-up.’ (48 hours)</a:t>
            </a:r>
            <a:endParaRPr lang="en-US" sz="2800" dirty="0">
              <a:solidFill>
                <a:srgbClr val="145D9E"/>
              </a:solidFill>
            </a:endParaRPr>
          </a:p>
          <a:p>
            <a:endParaRPr lang="en-US" sz="2000" dirty="0">
              <a:solidFill>
                <a:srgbClr val="145D9E"/>
              </a:solidFill>
            </a:endParaRPr>
          </a:p>
        </p:txBody>
      </p:sp>
    </p:spTree>
    <p:custDataLst>
      <p:tags r:id="rId1"/>
    </p:custDataLst>
    <p:extLst>
      <p:ext uri="{BB962C8B-B14F-4D97-AF65-F5344CB8AC3E}">
        <p14:creationId xmlns:p14="http://schemas.microsoft.com/office/powerpoint/2010/main" val="15747640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2EFBF16-954D-4E39-985A-560D09B93210}"/>
              </a:ext>
            </a:extLst>
          </p:cNvPr>
          <p:cNvSpPr/>
          <p:nvPr/>
        </p:nvSpPr>
        <p:spPr>
          <a:xfrm>
            <a:off x="0" y="0"/>
            <a:ext cx="12182560" cy="6857994"/>
          </a:xfrm>
          <a:prstGeom prst="rect">
            <a:avLst/>
          </a:prstGeom>
          <a:solidFill>
            <a:srgbClr val="E9E7D0">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p>
        </p:txBody>
      </p:sp>
      <p:sp>
        <p:nvSpPr>
          <p:cNvPr id="117" name="Rectangle 116">
            <a:extLst>
              <a:ext uri="{FF2B5EF4-FFF2-40B4-BE49-F238E27FC236}">
                <a16:creationId xmlns:a16="http://schemas.microsoft.com/office/drawing/2014/main" id="{25C7AAA9-A7ED-4231-B7A8-6CED7BF5AFC5}"/>
              </a:ext>
            </a:extLst>
          </p:cNvPr>
          <p:cNvSpPr/>
          <p:nvPr/>
        </p:nvSpPr>
        <p:spPr>
          <a:xfrm>
            <a:off x="6461" y="5326"/>
            <a:ext cx="12182559" cy="6858000"/>
          </a:xfrm>
          <a:prstGeom prst="rect">
            <a:avLst/>
          </a:prstGeom>
          <a:blipFill dpi="0" rotWithShape="1">
            <a:blip r:embed="rId3">
              <a:alphaModFix amt="7000"/>
              <a:extLst>
                <a:ext uri="{BEBA8EAE-BF5A-486C-A8C5-ECC9F3942E4B}">
                  <a14:imgProps xmlns:a14="http://schemas.microsoft.com/office/drawing/2010/main">
                    <a14:imgLayer r:embed="rId4">
                      <a14:imgEffect>
                        <a14:brightnessContrast bright="23000"/>
                      </a14:imgEffect>
                    </a14:imgLayer>
                  </a14:imgProp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latin typeface="Calibri" panose="020F0502020204030204" pitchFamily="34" charset="0"/>
            </a:endParaRPr>
          </a:p>
        </p:txBody>
      </p:sp>
      <p:sp>
        <p:nvSpPr>
          <p:cNvPr id="119" name="Rectangle 118">
            <a:extLst>
              <a:ext uri="{FF2B5EF4-FFF2-40B4-BE49-F238E27FC236}">
                <a16:creationId xmlns:a16="http://schemas.microsoft.com/office/drawing/2014/main" id="{9537ABF6-5C1F-406C-882C-ABA3051EF8DB}"/>
              </a:ext>
            </a:extLst>
          </p:cNvPr>
          <p:cNvSpPr/>
          <p:nvPr/>
        </p:nvSpPr>
        <p:spPr>
          <a:xfrm>
            <a:off x="4720" y="3"/>
            <a:ext cx="12182560" cy="6857994"/>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p>
        </p:txBody>
      </p:sp>
      <p:sp>
        <p:nvSpPr>
          <p:cNvPr id="5" name="TextBox 4">
            <a:extLst>
              <a:ext uri="{FF2B5EF4-FFF2-40B4-BE49-F238E27FC236}">
                <a16:creationId xmlns:a16="http://schemas.microsoft.com/office/drawing/2014/main" id="{1463D9FE-BB52-43A3-8414-20E4C1422170}"/>
              </a:ext>
            </a:extLst>
          </p:cNvPr>
          <p:cNvSpPr txBox="1"/>
          <p:nvPr/>
        </p:nvSpPr>
        <p:spPr>
          <a:xfrm>
            <a:off x="775606" y="331859"/>
            <a:ext cx="9938109" cy="748475"/>
          </a:xfrm>
          <a:prstGeom prst="rect">
            <a:avLst/>
          </a:prstGeom>
          <a:noFill/>
        </p:spPr>
        <p:txBody>
          <a:bodyPr wrap="square" rtlCol="0">
            <a:spAutoFit/>
          </a:bodyPr>
          <a:lstStyle/>
          <a:p>
            <a:pPr>
              <a:lnSpc>
                <a:spcPct val="114000"/>
              </a:lnSpc>
            </a:pPr>
            <a:r>
              <a:rPr lang="en-US" sz="4000" dirty="0">
                <a:solidFill>
                  <a:srgbClr val="157491"/>
                </a:solidFill>
                <a:latin typeface="Rubik Medium" panose="02000604000000020004" pitchFamily="2" charset="-79"/>
                <a:cs typeface="Rubik Medium" panose="02000604000000020004" pitchFamily="2" charset="-79"/>
              </a:rPr>
              <a:t>Thrust Mobilizations – The Research</a:t>
            </a:r>
            <a:endParaRPr lang="en-PH" sz="4000" dirty="0">
              <a:solidFill>
                <a:schemeClr val="accent2"/>
              </a:solidFill>
              <a:latin typeface="Rubik Medium" panose="02000604000000020004" pitchFamily="2" charset="-79"/>
              <a:cs typeface="Rubik Medium" panose="02000604000000020004" pitchFamily="2" charset="-79"/>
            </a:endParaRPr>
          </a:p>
        </p:txBody>
      </p:sp>
      <p:cxnSp>
        <p:nvCxnSpPr>
          <p:cNvPr id="11" name="Straight Connector 10">
            <a:extLst>
              <a:ext uri="{FF2B5EF4-FFF2-40B4-BE49-F238E27FC236}">
                <a16:creationId xmlns:a16="http://schemas.microsoft.com/office/drawing/2014/main" id="{7EECE742-EB33-4886-AFA5-D9223919E3DA}"/>
              </a:ext>
            </a:extLst>
          </p:cNvPr>
          <p:cNvCxnSpPr>
            <a:cxnSpLocks/>
          </p:cNvCxnSpPr>
          <p:nvPr/>
        </p:nvCxnSpPr>
        <p:spPr>
          <a:xfrm>
            <a:off x="11654482" y="6398483"/>
            <a:ext cx="0" cy="338350"/>
          </a:xfrm>
          <a:prstGeom prst="line">
            <a:avLst/>
          </a:prstGeom>
          <a:ln w="9525">
            <a:solidFill>
              <a:schemeClr val="tx1">
                <a:lumMod val="50000"/>
                <a:lumOff val="50000"/>
                <a:alpha val="96000"/>
              </a:schemeClr>
            </a:solidFill>
          </a:ln>
        </p:spPr>
        <p:style>
          <a:lnRef idx="1">
            <a:schemeClr val="accent1"/>
          </a:lnRef>
          <a:fillRef idx="0">
            <a:schemeClr val="accent1"/>
          </a:fillRef>
          <a:effectRef idx="0">
            <a:schemeClr val="accent1"/>
          </a:effectRef>
          <a:fontRef idx="minor">
            <a:schemeClr val="tx1"/>
          </a:fontRef>
        </p:style>
      </p:cxnSp>
      <p:sp>
        <p:nvSpPr>
          <p:cNvPr id="12" name="Slide Number Placeholder 3">
            <a:extLst>
              <a:ext uri="{FF2B5EF4-FFF2-40B4-BE49-F238E27FC236}">
                <a16:creationId xmlns:a16="http://schemas.microsoft.com/office/drawing/2014/main" id="{2B369B34-F934-406C-B20B-3C065D838798}"/>
              </a:ext>
            </a:extLst>
          </p:cNvPr>
          <p:cNvSpPr>
            <a:spLocks noGrp="1"/>
          </p:cNvSpPr>
          <p:nvPr>
            <p:ph type="sldNum" sz="quarter" idx="12"/>
          </p:nvPr>
        </p:nvSpPr>
        <p:spPr>
          <a:xfrm>
            <a:off x="11726912" y="6349271"/>
            <a:ext cx="465088" cy="365125"/>
          </a:xfrm>
        </p:spPr>
        <p:txBody>
          <a:bodyPr/>
          <a:lstStyle/>
          <a:p>
            <a:pPr algn="l"/>
            <a:fld id="{581E21AE-AD33-4F94-B240-0459D0BCA2D6}" type="slidenum">
              <a:rPr lang="en-PH" sz="1400" smtClean="0">
                <a:solidFill>
                  <a:schemeClr val="accent2"/>
                </a:solidFill>
                <a:latin typeface="Montserrat Light" panose="00000400000000000000" pitchFamily="50" charset="0"/>
              </a:rPr>
              <a:pPr algn="l"/>
              <a:t>7</a:t>
            </a:fld>
            <a:endParaRPr lang="en-PH" sz="1400" dirty="0">
              <a:solidFill>
                <a:schemeClr val="accent2"/>
              </a:solidFill>
              <a:latin typeface="Montserrat Light" panose="00000400000000000000" pitchFamily="50" charset="0"/>
            </a:endParaRPr>
          </a:p>
        </p:txBody>
      </p:sp>
      <p:pic>
        <p:nvPicPr>
          <p:cNvPr id="13" name="Picture 12">
            <a:extLst>
              <a:ext uri="{FF2B5EF4-FFF2-40B4-BE49-F238E27FC236}">
                <a16:creationId xmlns:a16="http://schemas.microsoft.com/office/drawing/2014/main" id="{ECB83713-740B-466B-80E1-9214335495F2}"/>
              </a:ext>
            </a:extLst>
          </p:cNvPr>
          <p:cNvPicPr>
            <a:picLocks noChangeAspect="1"/>
          </p:cNvPicPr>
          <p:nvPr/>
        </p:nvPicPr>
        <p:blipFill>
          <a:blip r:embed="rId5">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9384535" y="6398483"/>
            <a:ext cx="2073423" cy="348335"/>
          </a:xfrm>
          <a:prstGeom prst="rect">
            <a:avLst/>
          </a:prstGeom>
        </p:spPr>
      </p:pic>
      <p:cxnSp>
        <p:nvCxnSpPr>
          <p:cNvPr id="14" name="Straight Connector 13">
            <a:extLst>
              <a:ext uri="{FF2B5EF4-FFF2-40B4-BE49-F238E27FC236}">
                <a16:creationId xmlns:a16="http://schemas.microsoft.com/office/drawing/2014/main" id="{6F3946DF-8A61-4AD5-8F6F-85D6FBB58202}"/>
              </a:ext>
            </a:extLst>
          </p:cNvPr>
          <p:cNvCxnSpPr>
            <a:cxnSpLocks/>
          </p:cNvCxnSpPr>
          <p:nvPr/>
        </p:nvCxnSpPr>
        <p:spPr>
          <a:xfrm>
            <a:off x="9440" y="1312545"/>
            <a:ext cx="9312596" cy="0"/>
          </a:xfrm>
          <a:prstGeom prst="line">
            <a:avLst/>
          </a:prstGeom>
          <a:ln w="38100" cap="rnd">
            <a:gradFill flip="none" rotWithShape="1">
              <a:gsLst>
                <a:gs pos="0">
                  <a:schemeClr val="accent1">
                    <a:lumMod val="5000"/>
                    <a:lumOff val="95000"/>
                    <a:alpha val="0"/>
                  </a:schemeClr>
                </a:gs>
                <a:gs pos="42500">
                  <a:schemeClr val="accent2">
                    <a:alpha val="50000"/>
                  </a:schemeClr>
                </a:gs>
                <a:gs pos="68000">
                  <a:schemeClr val="accent1"/>
                </a:gs>
              </a:gsLst>
              <a:lin ang="10800000" scaled="1"/>
              <a:tileRect/>
            </a:gradFill>
            <a:round/>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E6729EC-66DB-4410-98E7-D434B90B9BAF}"/>
              </a:ext>
            </a:extLst>
          </p:cNvPr>
          <p:cNvSpPr txBox="1"/>
          <p:nvPr/>
        </p:nvSpPr>
        <p:spPr>
          <a:xfrm>
            <a:off x="633044" y="1544757"/>
            <a:ext cx="10920047" cy="4663440"/>
          </a:xfrm>
          <a:prstGeom prst="rect">
            <a:avLst/>
          </a:prstGeom>
          <a:solidFill>
            <a:schemeClr val="bg1">
              <a:alpha val="50000"/>
            </a:schemeClr>
          </a:solidFill>
        </p:spPr>
        <p:txBody>
          <a:bodyPr wrap="square" rtlCol="0">
            <a:spAutoFit/>
          </a:bodyPr>
          <a:lstStyle/>
          <a:p>
            <a:endParaRPr lang="en-US" dirty="0"/>
          </a:p>
        </p:txBody>
      </p:sp>
      <p:sp>
        <p:nvSpPr>
          <p:cNvPr id="15" name="TextBox 14">
            <a:extLst>
              <a:ext uri="{FF2B5EF4-FFF2-40B4-BE49-F238E27FC236}">
                <a16:creationId xmlns:a16="http://schemas.microsoft.com/office/drawing/2014/main" id="{0E20C855-171D-4532-B339-949C74066CB5}"/>
              </a:ext>
            </a:extLst>
          </p:cNvPr>
          <p:cNvSpPr txBox="1"/>
          <p:nvPr/>
        </p:nvSpPr>
        <p:spPr>
          <a:xfrm>
            <a:off x="775606" y="1665241"/>
            <a:ext cx="10682352" cy="4493538"/>
          </a:xfrm>
          <a:prstGeom prst="rect">
            <a:avLst/>
          </a:prstGeom>
          <a:noFill/>
        </p:spPr>
        <p:txBody>
          <a:bodyPr wrap="square" rtlCol="0">
            <a:spAutoFit/>
          </a:bodyPr>
          <a:lstStyle/>
          <a:p>
            <a:r>
              <a:rPr lang="pt-BR" sz="2100" dirty="0"/>
              <a:t>Costell M.  Treatment of a Patient with Cervical Radiculopathy Using Thoracic Spine Thrust Manipulation, Soft Tissue Mobilization, and Exercise.  J Man Manip Ther.  2008;16(3): 129-35.  </a:t>
            </a:r>
          </a:p>
          <a:p>
            <a:endParaRPr lang="pt-BR" sz="2000" dirty="0">
              <a:solidFill>
                <a:srgbClr val="145D9E"/>
              </a:solidFill>
            </a:endParaRPr>
          </a:p>
          <a:p>
            <a:r>
              <a:rPr lang="pt-BR" sz="2000" dirty="0"/>
              <a:t>‘</a:t>
            </a:r>
            <a:r>
              <a:rPr lang="pt-BR" sz="2400" b="1" i="1" dirty="0"/>
              <a:t>Single visit case report; </a:t>
            </a:r>
            <a:r>
              <a:rPr lang="en-US" sz="2400" b="1" i="1" dirty="0"/>
              <a:t>Diagnosis based on the patient's meeting </a:t>
            </a:r>
            <a:r>
              <a:rPr lang="en-US" sz="2400" b="1" i="1" dirty="0">
                <a:solidFill>
                  <a:srgbClr val="FF0000"/>
                </a:solidFill>
              </a:rPr>
              <a:t>3 out of 4 criteria</a:t>
            </a:r>
            <a:r>
              <a:rPr lang="en-US" sz="2400" b="1" i="1" dirty="0"/>
              <a:t> in the diagnostic test cluster currently used to identify patients with cervical radiculopathy. Treatment included thrust manipulation of the thoracic spine, soft tissue mobilization, and therapeutic exercise. After 3 visits, patient-perceived disability, measured by the Patient-Specific Functional Scale, improved from </a:t>
            </a:r>
            <a:r>
              <a:rPr lang="en-US" sz="2400" b="1" i="1" dirty="0">
                <a:solidFill>
                  <a:srgbClr val="FF0000"/>
                </a:solidFill>
              </a:rPr>
              <a:t>5/10 to 10/10</a:t>
            </a:r>
            <a:r>
              <a:rPr lang="en-US" sz="2400" b="1" i="1" dirty="0"/>
              <a:t>. The Numeric Pain Rating Score decreased from </a:t>
            </a:r>
            <a:r>
              <a:rPr lang="en-US" sz="2400" b="1" i="1" dirty="0">
                <a:solidFill>
                  <a:srgbClr val="FF0000"/>
                </a:solidFill>
              </a:rPr>
              <a:t>4.66/10 to 0/10</a:t>
            </a:r>
            <a:r>
              <a:rPr lang="en-US" sz="2400" b="1" i="1" dirty="0"/>
              <a:t>. The patient rated his improvement as a ‘very great deal better’ on the GROC. These clinically meaningful improvements were </a:t>
            </a:r>
            <a:r>
              <a:rPr lang="en-US" sz="2800" b="1" i="1" dirty="0">
                <a:solidFill>
                  <a:srgbClr val="FF0000"/>
                </a:solidFill>
              </a:rPr>
              <a:t>maintained at the 14-week follow-up.’</a:t>
            </a:r>
            <a:endParaRPr lang="en-US" sz="2800" dirty="0">
              <a:solidFill>
                <a:srgbClr val="FF0000"/>
              </a:solidFill>
            </a:endParaRPr>
          </a:p>
        </p:txBody>
      </p:sp>
    </p:spTree>
    <p:custDataLst>
      <p:tags r:id="rId1"/>
    </p:custDataLst>
    <p:extLst>
      <p:ext uri="{BB962C8B-B14F-4D97-AF65-F5344CB8AC3E}">
        <p14:creationId xmlns:p14="http://schemas.microsoft.com/office/powerpoint/2010/main" val="7763582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2EFBF16-954D-4E39-985A-560D09B93210}"/>
              </a:ext>
            </a:extLst>
          </p:cNvPr>
          <p:cNvSpPr/>
          <p:nvPr/>
        </p:nvSpPr>
        <p:spPr>
          <a:xfrm>
            <a:off x="0" y="0"/>
            <a:ext cx="12182560" cy="6857994"/>
          </a:xfrm>
          <a:prstGeom prst="rect">
            <a:avLst/>
          </a:prstGeom>
          <a:solidFill>
            <a:srgbClr val="E9E7D0">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p>
        </p:txBody>
      </p:sp>
      <p:sp>
        <p:nvSpPr>
          <p:cNvPr id="117" name="Rectangle 116">
            <a:extLst>
              <a:ext uri="{FF2B5EF4-FFF2-40B4-BE49-F238E27FC236}">
                <a16:creationId xmlns:a16="http://schemas.microsoft.com/office/drawing/2014/main" id="{25C7AAA9-A7ED-4231-B7A8-6CED7BF5AFC5}"/>
              </a:ext>
            </a:extLst>
          </p:cNvPr>
          <p:cNvSpPr/>
          <p:nvPr/>
        </p:nvSpPr>
        <p:spPr>
          <a:xfrm>
            <a:off x="6461" y="5326"/>
            <a:ext cx="12182559" cy="6858000"/>
          </a:xfrm>
          <a:prstGeom prst="rect">
            <a:avLst/>
          </a:prstGeom>
          <a:blipFill dpi="0" rotWithShape="1">
            <a:blip r:embed="rId3">
              <a:alphaModFix amt="7000"/>
              <a:extLst>
                <a:ext uri="{BEBA8EAE-BF5A-486C-A8C5-ECC9F3942E4B}">
                  <a14:imgProps xmlns:a14="http://schemas.microsoft.com/office/drawing/2010/main">
                    <a14:imgLayer r:embed="rId4">
                      <a14:imgEffect>
                        <a14:brightnessContrast bright="23000"/>
                      </a14:imgEffect>
                    </a14:imgLayer>
                  </a14:imgProp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latin typeface="Calibri" panose="020F0502020204030204" pitchFamily="34" charset="0"/>
            </a:endParaRPr>
          </a:p>
        </p:txBody>
      </p:sp>
      <p:sp>
        <p:nvSpPr>
          <p:cNvPr id="119" name="Rectangle 118">
            <a:extLst>
              <a:ext uri="{FF2B5EF4-FFF2-40B4-BE49-F238E27FC236}">
                <a16:creationId xmlns:a16="http://schemas.microsoft.com/office/drawing/2014/main" id="{9537ABF6-5C1F-406C-882C-ABA3051EF8DB}"/>
              </a:ext>
            </a:extLst>
          </p:cNvPr>
          <p:cNvSpPr/>
          <p:nvPr/>
        </p:nvSpPr>
        <p:spPr>
          <a:xfrm>
            <a:off x="4720" y="3"/>
            <a:ext cx="12182560" cy="6857994"/>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p>
        </p:txBody>
      </p:sp>
      <p:sp>
        <p:nvSpPr>
          <p:cNvPr id="5" name="TextBox 4">
            <a:extLst>
              <a:ext uri="{FF2B5EF4-FFF2-40B4-BE49-F238E27FC236}">
                <a16:creationId xmlns:a16="http://schemas.microsoft.com/office/drawing/2014/main" id="{1463D9FE-BB52-43A3-8414-20E4C1422170}"/>
              </a:ext>
            </a:extLst>
          </p:cNvPr>
          <p:cNvSpPr txBox="1"/>
          <p:nvPr/>
        </p:nvSpPr>
        <p:spPr>
          <a:xfrm>
            <a:off x="775606" y="331859"/>
            <a:ext cx="9938109" cy="748475"/>
          </a:xfrm>
          <a:prstGeom prst="rect">
            <a:avLst/>
          </a:prstGeom>
          <a:noFill/>
        </p:spPr>
        <p:txBody>
          <a:bodyPr wrap="square" rtlCol="0">
            <a:spAutoFit/>
          </a:bodyPr>
          <a:lstStyle/>
          <a:p>
            <a:pPr>
              <a:lnSpc>
                <a:spcPct val="114000"/>
              </a:lnSpc>
            </a:pPr>
            <a:r>
              <a:rPr lang="en-US" sz="4000" dirty="0">
                <a:solidFill>
                  <a:srgbClr val="157491"/>
                </a:solidFill>
                <a:latin typeface="Rubik Medium" panose="02000604000000020004" pitchFamily="2" charset="-79"/>
                <a:cs typeface="Rubik Medium" panose="02000604000000020004" pitchFamily="2" charset="-79"/>
              </a:rPr>
              <a:t>Thrust Mobilizations – The Research</a:t>
            </a:r>
            <a:endParaRPr lang="en-PH" sz="4000" dirty="0">
              <a:solidFill>
                <a:schemeClr val="accent2"/>
              </a:solidFill>
              <a:latin typeface="Rubik Medium" panose="02000604000000020004" pitchFamily="2" charset="-79"/>
              <a:cs typeface="Rubik Medium" panose="02000604000000020004" pitchFamily="2" charset="-79"/>
            </a:endParaRPr>
          </a:p>
        </p:txBody>
      </p:sp>
      <p:cxnSp>
        <p:nvCxnSpPr>
          <p:cNvPr id="11" name="Straight Connector 10">
            <a:extLst>
              <a:ext uri="{FF2B5EF4-FFF2-40B4-BE49-F238E27FC236}">
                <a16:creationId xmlns:a16="http://schemas.microsoft.com/office/drawing/2014/main" id="{7EECE742-EB33-4886-AFA5-D9223919E3DA}"/>
              </a:ext>
            </a:extLst>
          </p:cNvPr>
          <p:cNvCxnSpPr>
            <a:cxnSpLocks/>
          </p:cNvCxnSpPr>
          <p:nvPr/>
        </p:nvCxnSpPr>
        <p:spPr>
          <a:xfrm>
            <a:off x="11654482" y="6398483"/>
            <a:ext cx="0" cy="338350"/>
          </a:xfrm>
          <a:prstGeom prst="line">
            <a:avLst/>
          </a:prstGeom>
          <a:ln w="9525">
            <a:solidFill>
              <a:schemeClr val="tx1">
                <a:lumMod val="50000"/>
                <a:lumOff val="50000"/>
                <a:alpha val="96000"/>
              </a:schemeClr>
            </a:solidFill>
          </a:ln>
        </p:spPr>
        <p:style>
          <a:lnRef idx="1">
            <a:schemeClr val="accent1"/>
          </a:lnRef>
          <a:fillRef idx="0">
            <a:schemeClr val="accent1"/>
          </a:fillRef>
          <a:effectRef idx="0">
            <a:schemeClr val="accent1"/>
          </a:effectRef>
          <a:fontRef idx="minor">
            <a:schemeClr val="tx1"/>
          </a:fontRef>
        </p:style>
      </p:cxnSp>
      <p:sp>
        <p:nvSpPr>
          <p:cNvPr id="12" name="Slide Number Placeholder 3">
            <a:extLst>
              <a:ext uri="{FF2B5EF4-FFF2-40B4-BE49-F238E27FC236}">
                <a16:creationId xmlns:a16="http://schemas.microsoft.com/office/drawing/2014/main" id="{2B369B34-F934-406C-B20B-3C065D838798}"/>
              </a:ext>
            </a:extLst>
          </p:cNvPr>
          <p:cNvSpPr>
            <a:spLocks noGrp="1"/>
          </p:cNvSpPr>
          <p:nvPr>
            <p:ph type="sldNum" sz="quarter" idx="12"/>
          </p:nvPr>
        </p:nvSpPr>
        <p:spPr>
          <a:xfrm>
            <a:off x="11726912" y="6349271"/>
            <a:ext cx="465088" cy="365125"/>
          </a:xfrm>
        </p:spPr>
        <p:txBody>
          <a:bodyPr/>
          <a:lstStyle/>
          <a:p>
            <a:pPr algn="l"/>
            <a:fld id="{581E21AE-AD33-4F94-B240-0459D0BCA2D6}" type="slidenum">
              <a:rPr lang="en-PH" sz="1400" smtClean="0">
                <a:solidFill>
                  <a:schemeClr val="accent2"/>
                </a:solidFill>
                <a:latin typeface="Montserrat Light" panose="00000400000000000000" pitchFamily="50" charset="0"/>
              </a:rPr>
              <a:pPr algn="l"/>
              <a:t>8</a:t>
            </a:fld>
            <a:endParaRPr lang="en-PH" sz="1400" dirty="0">
              <a:solidFill>
                <a:schemeClr val="accent2"/>
              </a:solidFill>
              <a:latin typeface="Montserrat Light" panose="00000400000000000000" pitchFamily="50" charset="0"/>
            </a:endParaRPr>
          </a:p>
        </p:txBody>
      </p:sp>
      <p:pic>
        <p:nvPicPr>
          <p:cNvPr id="13" name="Picture 12">
            <a:extLst>
              <a:ext uri="{FF2B5EF4-FFF2-40B4-BE49-F238E27FC236}">
                <a16:creationId xmlns:a16="http://schemas.microsoft.com/office/drawing/2014/main" id="{ECB83713-740B-466B-80E1-9214335495F2}"/>
              </a:ext>
            </a:extLst>
          </p:cNvPr>
          <p:cNvPicPr>
            <a:picLocks noChangeAspect="1"/>
          </p:cNvPicPr>
          <p:nvPr/>
        </p:nvPicPr>
        <p:blipFill>
          <a:blip r:embed="rId5">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9384535" y="6398483"/>
            <a:ext cx="2073423" cy="348335"/>
          </a:xfrm>
          <a:prstGeom prst="rect">
            <a:avLst/>
          </a:prstGeom>
        </p:spPr>
      </p:pic>
      <p:cxnSp>
        <p:nvCxnSpPr>
          <p:cNvPr id="14" name="Straight Connector 13">
            <a:extLst>
              <a:ext uri="{FF2B5EF4-FFF2-40B4-BE49-F238E27FC236}">
                <a16:creationId xmlns:a16="http://schemas.microsoft.com/office/drawing/2014/main" id="{6F3946DF-8A61-4AD5-8F6F-85D6FBB58202}"/>
              </a:ext>
            </a:extLst>
          </p:cNvPr>
          <p:cNvCxnSpPr>
            <a:cxnSpLocks/>
          </p:cNvCxnSpPr>
          <p:nvPr/>
        </p:nvCxnSpPr>
        <p:spPr>
          <a:xfrm>
            <a:off x="9440" y="1312545"/>
            <a:ext cx="9312596" cy="0"/>
          </a:xfrm>
          <a:prstGeom prst="line">
            <a:avLst/>
          </a:prstGeom>
          <a:ln w="38100" cap="rnd">
            <a:gradFill flip="none" rotWithShape="1">
              <a:gsLst>
                <a:gs pos="0">
                  <a:schemeClr val="accent1">
                    <a:lumMod val="5000"/>
                    <a:lumOff val="95000"/>
                    <a:alpha val="0"/>
                  </a:schemeClr>
                </a:gs>
                <a:gs pos="42500">
                  <a:schemeClr val="accent2">
                    <a:alpha val="50000"/>
                  </a:schemeClr>
                </a:gs>
                <a:gs pos="68000">
                  <a:schemeClr val="accent1"/>
                </a:gs>
              </a:gsLst>
              <a:lin ang="10800000" scaled="1"/>
              <a:tileRect/>
            </a:gradFill>
            <a:round/>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248925F2-0DA7-41F9-9E34-52251DDCDB7A}"/>
              </a:ext>
            </a:extLst>
          </p:cNvPr>
          <p:cNvSpPr txBox="1"/>
          <p:nvPr/>
        </p:nvSpPr>
        <p:spPr>
          <a:xfrm>
            <a:off x="633044" y="1544757"/>
            <a:ext cx="10920047" cy="4663440"/>
          </a:xfrm>
          <a:prstGeom prst="rect">
            <a:avLst/>
          </a:prstGeom>
          <a:solidFill>
            <a:schemeClr val="bg1">
              <a:alpha val="50000"/>
            </a:schemeClr>
          </a:solidFill>
        </p:spPr>
        <p:txBody>
          <a:bodyPr wrap="square" rtlCol="0">
            <a:spAutoFit/>
          </a:bodyPr>
          <a:lstStyle/>
          <a:p>
            <a:endParaRPr lang="en-US" dirty="0"/>
          </a:p>
        </p:txBody>
      </p:sp>
      <p:sp>
        <p:nvSpPr>
          <p:cNvPr id="15" name="TextBox 14">
            <a:extLst>
              <a:ext uri="{FF2B5EF4-FFF2-40B4-BE49-F238E27FC236}">
                <a16:creationId xmlns:a16="http://schemas.microsoft.com/office/drawing/2014/main" id="{0E20C855-171D-4532-B339-949C74066CB5}"/>
              </a:ext>
            </a:extLst>
          </p:cNvPr>
          <p:cNvSpPr txBox="1"/>
          <p:nvPr/>
        </p:nvSpPr>
        <p:spPr>
          <a:xfrm>
            <a:off x="775606" y="1621280"/>
            <a:ext cx="10682352" cy="4770537"/>
          </a:xfrm>
          <a:prstGeom prst="rect">
            <a:avLst/>
          </a:prstGeom>
          <a:noFill/>
        </p:spPr>
        <p:txBody>
          <a:bodyPr wrap="square" rtlCol="0">
            <a:spAutoFit/>
          </a:bodyPr>
          <a:lstStyle/>
          <a:p>
            <a:r>
              <a:rPr lang="pt-BR" sz="2400" dirty="0"/>
              <a:t>Gonzalez-Inglesias J, Fernandez-de-las-penas C, Cleland JA.  Inclusion of Thoracic Spine Thrust Manipulation into an Electrotherapy / Thermal Program for the Management of Patients with Acute Mechanical Neck Pain: A Randomized Clinical Trial. Manual Therapy.  2009 Jun;14(3):306-13. </a:t>
            </a:r>
          </a:p>
          <a:p>
            <a:endParaRPr lang="pt-BR" sz="2000" dirty="0">
              <a:solidFill>
                <a:srgbClr val="145D9E"/>
              </a:solidFill>
            </a:endParaRPr>
          </a:p>
          <a:p>
            <a:r>
              <a:rPr lang="pt-BR" sz="2800" dirty="0"/>
              <a:t>‘</a:t>
            </a:r>
            <a:r>
              <a:rPr lang="pt-BR" sz="2800" b="1" i="1" dirty="0"/>
              <a:t>45 Patients who all recieved Estim, ½ Control group, ½ recieved Single throacic thrust 1x/week for 3 consecutive weeks. </a:t>
            </a:r>
            <a:r>
              <a:rPr lang="en-US" sz="2800" b="1" i="1" dirty="0"/>
              <a:t>Patients receiving </a:t>
            </a:r>
            <a:r>
              <a:rPr lang="en-US" sz="2800" b="1" i="1" dirty="0">
                <a:solidFill>
                  <a:srgbClr val="FF0000"/>
                </a:solidFill>
              </a:rPr>
              <a:t>thoracic manipulation </a:t>
            </a:r>
            <a:r>
              <a:rPr lang="en-US" sz="2800" b="1" i="1" dirty="0"/>
              <a:t>experienced </a:t>
            </a:r>
            <a:r>
              <a:rPr lang="en-US" sz="2800" b="1" i="1" dirty="0">
                <a:solidFill>
                  <a:srgbClr val="FF0000"/>
                </a:solidFill>
              </a:rPr>
              <a:t>greater reductions in both neck pain </a:t>
            </a:r>
            <a:r>
              <a:rPr lang="en-US" sz="2800" b="1" i="1" dirty="0"/>
              <a:t>(2.3 points on a 11-NPRS) and perceived </a:t>
            </a:r>
            <a:r>
              <a:rPr lang="en-US" sz="2800" b="1" i="1" dirty="0">
                <a:solidFill>
                  <a:srgbClr val="FF0000"/>
                </a:solidFill>
              </a:rPr>
              <a:t>disability</a:t>
            </a:r>
            <a:r>
              <a:rPr lang="en-US" sz="2800" b="1" i="1" dirty="0"/>
              <a:t> (8.5 points – NPQ). Further, patients receiving thoracic manipulation experienced greater </a:t>
            </a:r>
            <a:r>
              <a:rPr lang="en-US" sz="2800" b="1" i="1" dirty="0">
                <a:solidFill>
                  <a:srgbClr val="FF0000"/>
                </a:solidFill>
              </a:rPr>
              <a:t>increases in all cervical motions</a:t>
            </a:r>
            <a:r>
              <a:rPr lang="en-US" sz="2800" b="1" i="1" dirty="0"/>
              <a:t>.’</a:t>
            </a:r>
            <a:endParaRPr lang="en-US" sz="2800" dirty="0">
              <a:solidFill>
                <a:srgbClr val="145D9E"/>
              </a:solidFill>
            </a:endParaRPr>
          </a:p>
          <a:p>
            <a:endParaRPr lang="en-US" sz="2000" dirty="0">
              <a:solidFill>
                <a:srgbClr val="145D9E"/>
              </a:solidFill>
            </a:endParaRPr>
          </a:p>
        </p:txBody>
      </p:sp>
    </p:spTree>
    <p:custDataLst>
      <p:tags r:id="rId1"/>
    </p:custDataLst>
    <p:extLst>
      <p:ext uri="{BB962C8B-B14F-4D97-AF65-F5344CB8AC3E}">
        <p14:creationId xmlns:p14="http://schemas.microsoft.com/office/powerpoint/2010/main" val="16641093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2EFBF16-954D-4E39-985A-560D09B93210}"/>
              </a:ext>
            </a:extLst>
          </p:cNvPr>
          <p:cNvSpPr/>
          <p:nvPr/>
        </p:nvSpPr>
        <p:spPr>
          <a:xfrm>
            <a:off x="0" y="0"/>
            <a:ext cx="12182560" cy="6857994"/>
          </a:xfrm>
          <a:prstGeom prst="rect">
            <a:avLst/>
          </a:prstGeom>
          <a:solidFill>
            <a:srgbClr val="E9E7D0">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p>
        </p:txBody>
      </p:sp>
      <p:sp>
        <p:nvSpPr>
          <p:cNvPr id="117" name="Rectangle 116">
            <a:extLst>
              <a:ext uri="{FF2B5EF4-FFF2-40B4-BE49-F238E27FC236}">
                <a16:creationId xmlns:a16="http://schemas.microsoft.com/office/drawing/2014/main" id="{25C7AAA9-A7ED-4231-B7A8-6CED7BF5AFC5}"/>
              </a:ext>
            </a:extLst>
          </p:cNvPr>
          <p:cNvSpPr/>
          <p:nvPr/>
        </p:nvSpPr>
        <p:spPr>
          <a:xfrm>
            <a:off x="6461" y="5326"/>
            <a:ext cx="12182559" cy="6858000"/>
          </a:xfrm>
          <a:prstGeom prst="rect">
            <a:avLst/>
          </a:prstGeom>
          <a:blipFill dpi="0" rotWithShape="1">
            <a:blip r:embed="rId3">
              <a:alphaModFix amt="7000"/>
              <a:extLst>
                <a:ext uri="{BEBA8EAE-BF5A-486C-A8C5-ECC9F3942E4B}">
                  <a14:imgProps xmlns:a14="http://schemas.microsoft.com/office/drawing/2010/main">
                    <a14:imgLayer r:embed="rId4">
                      <a14:imgEffect>
                        <a14:brightnessContrast bright="23000"/>
                      </a14:imgEffect>
                    </a14:imgLayer>
                  </a14:imgProp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latin typeface="Calibri" panose="020F0502020204030204" pitchFamily="34" charset="0"/>
            </a:endParaRPr>
          </a:p>
        </p:txBody>
      </p:sp>
      <p:sp>
        <p:nvSpPr>
          <p:cNvPr id="119" name="Rectangle 118">
            <a:extLst>
              <a:ext uri="{FF2B5EF4-FFF2-40B4-BE49-F238E27FC236}">
                <a16:creationId xmlns:a16="http://schemas.microsoft.com/office/drawing/2014/main" id="{9537ABF6-5C1F-406C-882C-ABA3051EF8DB}"/>
              </a:ext>
            </a:extLst>
          </p:cNvPr>
          <p:cNvSpPr/>
          <p:nvPr/>
        </p:nvSpPr>
        <p:spPr>
          <a:xfrm>
            <a:off x="4720" y="3"/>
            <a:ext cx="12182560" cy="6857994"/>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p>
        </p:txBody>
      </p:sp>
      <p:sp>
        <p:nvSpPr>
          <p:cNvPr id="5" name="TextBox 4">
            <a:extLst>
              <a:ext uri="{FF2B5EF4-FFF2-40B4-BE49-F238E27FC236}">
                <a16:creationId xmlns:a16="http://schemas.microsoft.com/office/drawing/2014/main" id="{1463D9FE-BB52-43A3-8414-20E4C1422170}"/>
              </a:ext>
            </a:extLst>
          </p:cNvPr>
          <p:cNvSpPr txBox="1"/>
          <p:nvPr/>
        </p:nvSpPr>
        <p:spPr>
          <a:xfrm>
            <a:off x="775606" y="331859"/>
            <a:ext cx="9938109" cy="748475"/>
          </a:xfrm>
          <a:prstGeom prst="rect">
            <a:avLst/>
          </a:prstGeom>
          <a:noFill/>
        </p:spPr>
        <p:txBody>
          <a:bodyPr wrap="square" rtlCol="0">
            <a:spAutoFit/>
          </a:bodyPr>
          <a:lstStyle/>
          <a:p>
            <a:pPr>
              <a:lnSpc>
                <a:spcPct val="114000"/>
              </a:lnSpc>
            </a:pPr>
            <a:r>
              <a:rPr lang="en-US" sz="4000" dirty="0">
                <a:solidFill>
                  <a:srgbClr val="157491"/>
                </a:solidFill>
                <a:latin typeface="Rubik Medium" panose="02000604000000020004" pitchFamily="2" charset="-79"/>
                <a:cs typeface="Rubik Medium" panose="02000604000000020004" pitchFamily="2" charset="-79"/>
              </a:rPr>
              <a:t>Thrust Mobilizations – The Research</a:t>
            </a:r>
            <a:endParaRPr lang="en-PH" sz="4000" dirty="0">
              <a:solidFill>
                <a:schemeClr val="accent2"/>
              </a:solidFill>
              <a:latin typeface="Rubik Medium" panose="02000604000000020004" pitchFamily="2" charset="-79"/>
              <a:cs typeface="Rubik Medium" panose="02000604000000020004" pitchFamily="2" charset="-79"/>
            </a:endParaRPr>
          </a:p>
        </p:txBody>
      </p:sp>
      <p:cxnSp>
        <p:nvCxnSpPr>
          <p:cNvPr id="11" name="Straight Connector 10">
            <a:extLst>
              <a:ext uri="{FF2B5EF4-FFF2-40B4-BE49-F238E27FC236}">
                <a16:creationId xmlns:a16="http://schemas.microsoft.com/office/drawing/2014/main" id="{7EECE742-EB33-4886-AFA5-D9223919E3DA}"/>
              </a:ext>
            </a:extLst>
          </p:cNvPr>
          <p:cNvCxnSpPr>
            <a:cxnSpLocks/>
          </p:cNvCxnSpPr>
          <p:nvPr/>
        </p:nvCxnSpPr>
        <p:spPr>
          <a:xfrm>
            <a:off x="11654482" y="6398483"/>
            <a:ext cx="0" cy="338350"/>
          </a:xfrm>
          <a:prstGeom prst="line">
            <a:avLst/>
          </a:prstGeom>
          <a:ln w="9525">
            <a:solidFill>
              <a:schemeClr val="tx1">
                <a:lumMod val="50000"/>
                <a:lumOff val="50000"/>
                <a:alpha val="96000"/>
              </a:schemeClr>
            </a:solidFill>
          </a:ln>
        </p:spPr>
        <p:style>
          <a:lnRef idx="1">
            <a:schemeClr val="accent1"/>
          </a:lnRef>
          <a:fillRef idx="0">
            <a:schemeClr val="accent1"/>
          </a:fillRef>
          <a:effectRef idx="0">
            <a:schemeClr val="accent1"/>
          </a:effectRef>
          <a:fontRef idx="minor">
            <a:schemeClr val="tx1"/>
          </a:fontRef>
        </p:style>
      </p:cxnSp>
      <p:sp>
        <p:nvSpPr>
          <p:cNvPr id="12" name="Slide Number Placeholder 3">
            <a:extLst>
              <a:ext uri="{FF2B5EF4-FFF2-40B4-BE49-F238E27FC236}">
                <a16:creationId xmlns:a16="http://schemas.microsoft.com/office/drawing/2014/main" id="{2B369B34-F934-406C-B20B-3C065D838798}"/>
              </a:ext>
            </a:extLst>
          </p:cNvPr>
          <p:cNvSpPr>
            <a:spLocks noGrp="1"/>
          </p:cNvSpPr>
          <p:nvPr>
            <p:ph type="sldNum" sz="quarter" idx="12"/>
          </p:nvPr>
        </p:nvSpPr>
        <p:spPr>
          <a:xfrm>
            <a:off x="11726912" y="6349271"/>
            <a:ext cx="465088" cy="365125"/>
          </a:xfrm>
        </p:spPr>
        <p:txBody>
          <a:bodyPr/>
          <a:lstStyle/>
          <a:p>
            <a:pPr algn="l"/>
            <a:fld id="{581E21AE-AD33-4F94-B240-0459D0BCA2D6}" type="slidenum">
              <a:rPr lang="en-PH" sz="1400" smtClean="0">
                <a:solidFill>
                  <a:schemeClr val="accent2"/>
                </a:solidFill>
                <a:latin typeface="Montserrat Light" panose="00000400000000000000" pitchFamily="50" charset="0"/>
              </a:rPr>
              <a:pPr algn="l"/>
              <a:t>9</a:t>
            </a:fld>
            <a:endParaRPr lang="en-PH" sz="1400" dirty="0">
              <a:solidFill>
                <a:schemeClr val="accent2"/>
              </a:solidFill>
              <a:latin typeface="Montserrat Light" panose="00000400000000000000" pitchFamily="50" charset="0"/>
            </a:endParaRPr>
          </a:p>
        </p:txBody>
      </p:sp>
      <p:pic>
        <p:nvPicPr>
          <p:cNvPr id="13" name="Picture 12">
            <a:extLst>
              <a:ext uri="{FF2B5EF4-FFF2-40B4-BE49-F238E27FC236}">
                <a16:creationId xmlns:a16="http://schemas.microsoft.com/office/drawing/2014/main" id="{ECB83713-740B-466B-80E1-9214335495F2}"/>
              </a:ext>
            </a:extLst>
          </p:cNvPr>
          <p:cNvPicPr>
            <a:picLocks noChangeAspect="1"/>
          </p:cNvPicPr>
          <p:nvPr/>
        </p:nvPicPr>
        <p:blipFill>
          <a:blip r:embed="rId5">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9384535" y="6398483"/>
            <a:ext cx="2073423" cy="348335"/>
          </a:xfrm>
          <a:prstGeom prst="rect">
            <a:avLst/>
          </a:prstGeom>
        </p:spPr>
      </p:pic>
      <p:cxnSp>
        <p:nvCxnSpPr>
          <p:cNvPr id="14" name="Straight Connector 13">
            <a:extLst>
              <a:ext uri="{FF2B5EF4-FFF2-40B4-BE49-F238E27FC236}">
                <a16:creationId xmlns:a16="http://schemas.microsoft.com/office/drawing/2014/main" id="{6F3946DF-8A61-4AD5-8F6F-85D6FBB58202}"/>
              </a:ext>
            </a:extLst>
          </p:cNvPr>
          <p:cNvCxnSpPr>
            <a:cxnSpLocks/>
          </p:cNvCxnSpPr>
          <p:nvPr/>
        </p:nvCxnSpPr>
        <p:spPr>
          <a:xfrm>
            <a:off x="9440" y="1312545"/>
            <a:ext cx="9312596" cy="0"/>
          </a:xfrm>
          <a:prstGeom prst="line">
            <a:avLst/>
          </a:prstGeom>
          <a:ln w="38100" cap="rnd">
            <a:gradFill flip="none" rotWithShape="1">
              <a:gsLst>
                <a:gs pos="0">
                  <a:schemeClr val="accent1">
                    <a:lumMod val="5000"/>
                    <a:lumOff val="95000"/>
                    <a:alpha val="0"/>
                  </a:schemeClr>
                </a:gs>
                <a:gs pos="42500">
                  <a:schemeClr val="accent2">
                    <a:alpha val="50000"/>
                  </a:schemeClr>
                </a:gs>
                <a:gs pos="68000">
                  <a:schemeClr val="accent1"/>
                </a:gs>
              </a:gsLst>
              <a:lin ang="10800000" scaled="1"/>
              <a:tileRect/>
            </a:gradFill>
            <a:round/>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521430F8-4867-4744-919C-6545EBFEBCB2}"/>
              </a:ext>
            </a:extLst>
          </p:cNvPr>
          <p:cNvSpPr txBox="1"/>
          <p:nvPr/>
        </p:nvSpPr>
        <p:spPr>
          <a:xfrm>
            <a:off x="633044" y="1544757"/>
            <a:ext cx="10920047" cy="4663440"/>
          </a:xfrm>
          <a:prstGeom prst="rect">
            <a:avLst/>
          </a:prstGeom>
          <a:solidFill>
            <a:schemeClr val="bg1">
              <a:alpha val="50000"/>
            </a:schemeClr>
          </a:solidFill>
        </p:spPr>
        <p:txBody>
          <a:bodyPr wrap="square" rtlCol="0">
            <a:spAutoFit/>
          </a:bodyPr>
          <a:lstStyle/>
          <a:p>
            <a:endParaRPr lang="en-US" dirty="0"/>
          </a:p>
        </p:txBody>
      </p:sp>
      <p:sp>
        <p:nvSpPr>
          <p:cNvPr id="15" name="TextBox 14">
            <a:extLst>
              <a:ext uri="{FF2B5EF4-FFF2-40B4-BE49-F238E27FC236}">
                <a16:creationId xmlns:a16="http://schemas.microsoft.com/office/drawing/2014/main" id="{0E20C855-171D-4532-B339-949C74066CB5}"/>
              </a:ext>
            </a:extLst>
          </p:cNvPr>
          <p:cNvSpPr txBox="1"/>
          <p:nvPr/>
        </p:nvSpPr>
        <p:spPr>
          <a:xfrm>
            <a:off x="775606" y="1674032"/>
            <a:ext cx="10682352" cy="4401205"/>
          </a:xfrm>
          <a:prstGeom prst="rect">
            <a:avLst/>
          </a:prstGeom>
          <a:noFill/>
        </p:spPr>
        <p:txBody>
          <a:bodyPr wrap="square" rtlCol="0">
            <a:spAutoFit/>
          </a:bodyPr>
          <a:lstStyle/>
          <a:p>
            <a:r>
              <a:rPr lang="pt-BR" sz="2000" dirty="0"/>
              <a:t>Fernández-de-las-Peñas C, Palomeque-del-Cerro L, Rodríguez-Blanco C, Gómez-Conesa A, Miangolarra-Page JC.  Changes in neck pain and active range of motion after a single thoracic spine manipulation in subjects presenting with mechanical neck pain: a case series.</a:t>
            </a:r>
            <a:r>
              <a:rPr lang="en-US" sz="2000" dirty="0"/>
              <a:t>  J Manipulative </a:t>
            </a:r>
            <a:r>
              <a:rPr lang="en-US" sz="2000" dirty="0" err="1"/>
              <a:t>Physiol</a:t>
            </a:r>
            <a:r>
              <a:rPr lang="en-US" sz="2000" dirty="0"/>
              <a:t> </a:t>
            </a:r>
            <a:r>
              <a:rPr lang="en-US" sz="2000" dirty="0" err="1"/>
              <a:t>Ther</a:t>
            </a:r>
            <a:r>
              <a:rPr lang="en-US" sz="2000" dirty="0"/>
              <a:t>. 2007 May;30(4):312-20. </a:t>
            </a:r>
          </a:p>
          <a:p>
            <a:endParaRPr lang="en-US" sz="2000" dirty="0"/>
          </a:p>
          <a:p>
            <a:r>
              <a:rPr lang="en-US" sz="2000" dirty="0"/>
              <a:t>‘</a:t>
            </a:r>
            <a:r>
              <a:rPr lang="en-US" sz="2000" b="1" i="1" dirty="0"/>
              <a:t>Seven patients with mechanical neck pain received a single thoracic manipulation; The outcome measures used were neck pain at rest, as measured by a numerical pain rating scale; active cervical range of motion; and neck pain at the end of each neck motion (</a:t>
            </a:r>
            <a:r>
              <a:rPr lang="en-US" sz="2000" b="1" i="1" dirty="0" err="1"/>
              <a:t>eg</a:t>
            </a:r>
            <a:r>
              <a:rPr lang="en-US" sz="2000" b="1" i="1" dirty="0"/>
              <a:t>, flexion or extension). These outcomes were assessed pre treatment, 5 minutes post manipulation, and 48 hours after the intervention. A </a:t>
            </a:r>
            <a:r>
              <a:rPr lang="en-US" sz="2000" b="1" i="1" dirty="0">
                <a:solidFill>
                  <a:srgbClr val="FF0000"/>
                </a:solidFill>
              </a:rPr>
              <a:t>significant decrease</a:t>
            </a:r>
            <a:r>
              <a:rPr lang="en-US" sz="2000" b="1" i="1" dirty="0"/>
              <a:t>, with large within-group effect sizes (d &gt; 1), in </a:t>
            </a:r>
            <a:r>
              <a:rPr lang="en-US" sz="2000" b="1" i="1" dirty="0">
                <a:solidFill>
                  <a:srgbClr val="FF0000"/>
                </a:solidFill>
              </a:rPr>
              <a:t>neck pain at rest </a:t>
            </a:r>
            <a:r>
              <a:rPr lang="en-US" sz="2000" b="1" i="1" dirty="0"/>
              <a:t>were found after the thoracic spinal manipulation. A trend toward an </a:t>
            </a:r>
            <a:r>
              <a:rPr lang="en-US" sz="2000" b="1" i="1" dirty="0">
                <a:solidFill>
                  <a:srgbClr val="FF0000"/>
                </a:solidFill>
              </a:rPr>
              <a:t>increase in all cervical motions </a:t>
            </a:r>
            <a:r>
              <a:rPr lang="en-US" sz="2000" b="1" i="1" dirty="0"/>
              <a:t>(flexion, extension, right or left lateral flexion, and right or left rotation) and a trend toward a </a:t>
            </a:r>
            <a:r>
              <a:rPr lang="en-US" sz="2000" b="1" i="1" dirty="0">
                <a:solidFill>
                  <a:srgbClr val="FF0000"/>
                </a:solidFill>
              </a:rPr>
              <a:t>decrease in neck pain at the end of each cervical motion</a:t>
            </a:r>
            <a:r>
              <a:rPr lang="en-US" sz="2000" b="1" i="1" dirty="0"/>
              <a:t> were also found, although differences did not reach the significance.’</a:t>
            </a:r>
            <a:endParaRPr lang="en-US" sz="2000" dirty="0">
              <a:solidFill>
                <a:srgbClr val="145D9E"/>
              </a:solidFill>
            </a:endParaRPr>
          </a:p>
        </p:txBody>
      </p:sp>
    </p:spTree>
    <p:custDataLst>
      <p:tags r:id="rId1"/>
    </p:custDataLst>
    <p:extLst>
      <p:ext uri="{BB962C8B-B14F-4D97-AF65-F5344CB8AC3E}">
        <p14:creationId xmlns:p14="http://schemas.microsoft.com/office/powerpoint/2010/main" val="277907602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9"/>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Great Lakes Chiropractor">
      <a:dk1>
        <a:sysClr val="windowText" lastClr="000000"/>
      </a:dk1>
      <a:lt1>
        <a:sysClr val="window" lastClr="FFFFFF"/>
      </a:lt1>
      <a:dk2>
        <a:srgbClr val="3E383E"/>
      </a:dk2>
      <a:lt2>
        <a:srgbClr val="E7E6E6"/>
      </a:lt2>
      <a:accent1>
        <a:srgbClr val="E5B23A"/>
      </a:accent1>
      <a:accent2>
        <a:srgbClr val="157491"/>
      </a:accent2>
      <a:accent3>
        <a:srgbClr val="9FD8E8"/>
      </a:accent3>
      <a:accent4>
        <a:srgbClr val="4C416B"/>
      </a:accent4>
      <a:accent5>
        <a:srgbClr val="F3CB80"/>
      </a:accent5>
      <a:accent6>
        <a:srgbClr val="3E383E"/>
      </a:accent6>
      <a:hlink>
        <a:srgbClr val="72437B"/>
      </a:hlink>
      <a:folHlink>
        <a:srgbClr val="F9C66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8170</TotalTime>
  <Words>2919</Words>
  <Application>Microsoft Office PowerPoint</Application>
  <PresentationFormat>Widescreen</PresentationFormat>
  <Paragraphs>105</Paragraphs>
  <Slides>19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Calibri Light</vt:lpstr>
      <vt:lpstr>Century Gothic</vt:lpstr>
      <vt:lpstr>Montserrat Light</vt:lpstr>
      <vt:lpstr>Rubik 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Tin Erispe</dc:creator>
  <cp:lastModifiedBy>Allison Walter</cp:lastModifiedBy>
  <cp:revision>68</cp:revision>
  <dcterms:created xsi:type="dcterms:W3CDTF">2019-11-26T12:06:42Z</dcterms:created>
  <dcterms:modified xsi:type="dcterms:W3CDTF">2020-02-13T13:55:35Z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E3B5A257-3CED-4678-9F4E-E57C73FF9B9A</vt:lpwstr>
  </property>
  <property fmtid="{D5CDD505-2E9C-101B-9397-08002B2CF9AE}" pid="3" name="ArticulatePath">
    <vt:lpwstr>Great Lakes Seminars PowerPoint Template 2020</vt:lpwstr>
  </property>
</Properties>
</file>